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35999420" cy="4320032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9FD"/>
    <a:srgbClr val="008CC1"/>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8148" autoAdjust="0"/>
  </p:normalViewPr>
  <p:slideViewPr>
    <p:cSldViewPr snapToGrid="0">
      <p:cViewPr varScale="1">
        <p:scale>
          <a:sx n="16" d="100"/>
          <a:sy n="16" d="100"/>
        </p:scale>
        <p:origin x="1672" y="100"/>
      </p:cViewPr>
      <p:guideLst>
        <p:guide orient="horz" pos="13666"/>
        <p:guide pos="112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7070108"/>
            <a:ext cx="30599777" cy="15040222"/>
          </a:xfrm>
        </p:spPr>
        <p:txBody>
          <a:bodyPr anchor="b"/>
          <a:lstStyle>
            <a:lvl1pPr algn="ctr">
              <a:defRPr sz="2362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4499967" y="22690338"/>
            <a:ext cx="26999804" cy="10430151"/>
          </a:xfrm>
        </p:spPr>
        <p:txBody>
          <a:bodyPr/>
          <a:lstStyle>
            <a:lvl1pPr marL="0" indent="0" algn="ctr">
              <a:buNone/>
              <a:defRPr sz="9450"/>
            </a:lvl1pPr>
            <a:lvl2pPr marL="1800225" indent="0" algn="ctr">
              <a:buNone/>
              <a:defRPr sz="7875"/>
            </a:lvl2pPr>
            <a:lvl3pPr marL="3599815" indent="0" algn="ctr">
              <a:buNone/>
              <a:defRPr sz="7085"/>
            </a:lvl3pPr>
            <a:lvl4pPr marL="5400040" indent="0" algn="ctr">
              <a:buNone/>
              <a:defRPr sz="6300"/>
            </a:lvl4pPr>
            <a:lvl5pPr marL="7200265" indent="0" algn="ctr">
              <a:buNone/>
              <a:defRPr sz="6300"/>
            </a:lvl5pPr>
            <a:lvl6pPr marL="8999855" indent="0" algn="ctr">
              <a:buNone/>
              <a:defRPr sz="6300"/>
            </a:lvl6pPr>
            <a:lvl7pPr marL="10800080" indent="0" algn="ctr">
              <a:buNone/>
              <a:defRPr sz="6300"/>
            </a:lvl7pPr>
            <a:lvl8pPr marL="12599670" indent="0" algn="ctr">
              <a:buNone/>
              <a:defRPr sz="6300"/>
            </a:lvl8pPr>
            <a:lvl9pPr marL="14399895" indent="0" algn="ctr">
              <a:buNone/>
              <a:defRPr sz="63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300034"/>
            <a:ext cx="7762444" cy="3661054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2474984" y="2300034"/>
            <a:ext cx="22837334" cy="36610544"/>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456234" y="10770172"/>
            <a:ext cx="31049774" cy="17970262"/>
          </a:xfrm>
        </p:spPr>
        <p:txBody>
          <a:bodyPr anchor="b"/>
          <a:lstStyle>
            <a:lvl1pPr>
              <a:defRPr sz="2362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2456234" y="28910440"/>
            <a:ext cx="31049774" cy="9450136"/>
          </a:xfrm>
        </p:spPr>
        <p:txBody>
          <a:bodyPr/>
          <a:lstStyle>
            <a:lvl1pPr marL="0" indent="0">
              <a:buNone/>
              <a:defRPr sz="9450">
                <a:solidFill>
                  <a:schemeClr val="tx1"/>
                </a:solidFill>
              </a:defRPr>
            </a:lvl1pPr>
            <a:lvl2pPr marL="1800225" indent="0">
              <a:buNone/>
              <a:defRPr sz="7875">
                <a:solidFill>
                  <a:schemeClr val="tx1">
                    <a:tint val="75000"/>
                  </a:schemeClr>
                </a:solidFill>
              </a:defRPr>
            </a:lvl2pPr>
            <a:lvl3pPr marL="3599815" indent="0">
              <a:buNone/>
              <a:defRPr sz="7085">
                <a:solidFill>
                  <a:schemeClr val="tx1">
                    <a:tint val="75000"/>
                  </a:schemeClr>
                </a:solidFill>
              </a:defRPr>
            </a:lvl3pPr>
            <a:lvl4pPr marL="5400040" indent="0">
              <a:buNone/>
              <a:defRPr sz="6300">
                <a:solidFill>
                  <a:schemeClr val="tx1">
                    <a:tint val="75000"/>
                  </a:schemeClr>
                </a:solidFill>
              </a:defRPr>
            </a:lvl4pPr>
            <a:lvl5pPr marL="7200265" indent="0">
              <a:buNone/>
              <a:defRPr sz="6300">
                <a:solidFill>
                  <a:schemeClr val="tx1">
                    <a:tint val="75000"/>
                  </a:schemeClr>
                </a:solidFill>
              </a:defRPr>
            </a:lvl5pPr>
            <a:lvl6pPr marL="8999855" indent="0">
              <a:buNone/>
              <a:defRPr sz="6300">
                <a:solidFill>
                  <a:schemeClr val="tx1">
                    <a:tint val="75000"/>
                  </a:schemeClr>
                </a:solidFill>
              </a:defRPr>
            </a:lvl6pPr>
            <a:lvl7pPr marL="10800080" indent="0">
              <a:buNone/>
              <a:defRPr sz="6300">
                <a:solidFill>
                  <a:schemeClr val="tx1">
                    <a:tint val="75000"/>
                  </a:schemeClr>
                </a:solidFill>
              </a:defRPr>
            </a:lvl7pPr>
            <a:lvl8pPr marL="12599670" indent="0">
              <a:buNone/>
              <a:defRPr sz="6300">
                <a:solidFill>
                  <a:schemeClr val="tx1">
                    <a:tint val="75000"/>
                  </a:schemeClr>
                </a:solidFill>
              </a:defRPr>
            </a:lvl8pPr>
            <a:lvl9pPr marL="14399895" indent="0">
              <a:buNone/>
              <a:defRPr sz="63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2474982" y="11500170"/>
            <a:ext cx="15299889" cy="2741040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18224867" y="11500170"/>
            <a:ext cx="15299889" cy="2741040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479671" y="2300044"/>
            <a:ext cx="31049774" cy="8350126"/>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2479675" y="10590160"/>
            <a:ext cx="15229574" cy="5190073"/>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599670" indent="0">
              <a:buNone/>
              <a:defRPr sz="6300" b="1"/>
            </a:lvl8pPr>
            <a:lvl9pPr marL="14399895" indent="0">
              <a:buNone/>
              <a:defRPr sz="63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2479675" y="15780233"/>
            <a:ext cx="15229574" cy="23210346"/>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18224869" y="10590160"/>
            <a:ext cx="15304578" cy="5190073"/>
          </a:xfrm>
        </p:spPr>
        <p:txBody>
          <a:bodyPr anchor="b"/>
          <a:lstStyle>
            <a:lvl1pPr marL="0" indent="0">
              <a:buNone/>
              <a:defRPr sz="9450" b="1"/>
            </a:lvl1pPr>
            <a:lvl2pPr marL="1800225" indent="0">
              <a:buNone/>
              <a:defRPr sz="7875" b="1"/>
            </a:lvl2pPr>
            <a:lvl3pPr marL="3599815" indent="0">
              <a:buNone/>
              <a:defRPr sz="7085" b="1"/>
            </a:lvl3pPr>
            <a:lvl4pPr marL="5400040" indent="0">
              <a:buNone/>
              <a:defRPr sz="6300" b="1"/>
            </a:lvl4pPr>
            <a:lvl5pPr marL="7200265" indent="0">
              <a:buNone/>
              <a:defRPr sz="6300" b="1"/>
            </a:lvl5pPr>
            <a:lvl6pPr marL="8999855" indent="0">
              <a:buNone/>
              <a:defRPr sz="6300" b="1"/>
            </a:lvl6pPr>
            <a:lvl7pPr marL="10800080" indent="0">
              <a:buNone/>
              <a:defRPr sz="6300" b="1"/>
            </a:lvl7pPr>
            <a:lvl8pPr marL="12599670" indent="0">
              <a:buNone/>
              <a:defRPr sz="6300" b="1"/>
            </a:lvl8pPr>
            <a:lvl9pPr marL="14399895" indent="0">
              <a:buNone/>
              <a:defRPr sz="63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18224869" y="15780233"/>
            <a:ext cx="15304578" cy="23210346"/>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2880042"/>
            <a:ext cx="11610853" cy="10080149"/>
          </a:xfrm>
        </p:spPr>
        <p:txBody>
          <a:bodyPr anchor="b"/>
          <a:lstStyle>
            <a:lvl1pPr>
              <a:defRPr sz="126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15304578" y="6220102"/>
            <a:ext cx="18224867" cy="30700453"/>
          </a:xfrm>
        </p:spPr>
        <p:txBody>
          <a:bodyPr/>
          <a:lstStyle>
            <a:lvl1pPr>
              <a:defRPr sz="12600"/>
            </a:lvl1pPr>
            <a:lvl2pPr>
              <a:defRPr sz="11025"/>
            </a:lvl2pPr>
            <a:lvl3pPr>
              <a:defRPr sz="9450"/>
            </a:lvl3pPr>
            <a:lvl4pPr>
              <a:defRPr sz="7875"/>
            </a:lvl4pPr>
            <a:lvl5pPr>
              <a:defRPr sz="7875"/>
            </a:lvl5pPr>
            <a:lvl6pPr>
              <a:defRPr sz="7875"/>
            </a:lvl6pPr>
            <a:lvl7pPr>
              <a:defRPr sz="7875"/>
            </a:lvl7pPr>
            <a:lvl8pPr>
              <a:defRPr sz="7875"/>
            </a:lvl8pPr>
            <a:lvl9pPr>
              <a:defRPr sz="7875"/>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2479671" y="12960191"/>
            <a:ext cx="11610853" cy="24010358"/>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599670" indent="0">
              <a:buNone/>
              <a:defRPr sz="3935"/>
            </a:lvl8pPr>
            <a:lvl9pPr marL="14399895" indent="0">
              <a:buNone/>
              <a:defRPr sz="3935"/>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2880042"/>
            <a:ext cx="11610853" cy="10080149"/>
          </a:xfrm>
        </p:spPr>
        <p:txBody>
          <a:bodyPr anchor="b"/>
          <a:lstStyle>
            <a:lvl1pPr>
              <a:defRPr sz="126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304578" y="6220102"/>
            <a:ext cx="18224867" cy="30700453"/>
          </a:xfrm>
        </p:spPr>
        <p:txBody>
          <a:bodyPr anchor="t"/>
          <a:lstStyle>
            <a:lvl1pPr marL="0" indent="0">
              <a:buNone/>
              <a:defRPr sz="12600"/>
            </a:lvl1pPr>
            <a:lvl2pPr marL="1800225" indent="0">
              <a:buNone/>
              <a:defRPr sz="11025"/>
            </a:lvl2pPr>
            <a:lvl3pPr marL="3599815" indent="0">
              <a:buNone/>
              <a:defRPr sz="9450"/>
            </a:lvl3pPr>
            <a:lvl4pPr marL="5400040" indent="0">
              <a:buNone/>
              <a:defRPr sz="7875"/>
            </a:lvl4pPr>
            <a:lvl5pPr marL="7200265" indent="0">
              <a:buNone/>
              <a:defRPr sz="7875"/>
            </a:lvl5pPr>
            <a:lvl6pPr marL="8999855" indent="0">
              <a:buNone/>
              <a:defRPr sz="7875"/>
            </a:lvl6pPr>
            <a:lvl7pPr marL="10800080" indent="0">
              <a:buNone/>
              <a:defRPr sz="7875"/>
            </a:lvl7pPr>
            <a:lvl8pPr marL="12599670" indent="0">
              <a:buNone/>
              <a:defRPr sz="7875"/>
            </a:lvl8pPr>
            <a:lvl9pPr marL="14399895" indent="0">
              <a:buNone/>
              <a:defRPr sz="7875"/>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2479671" y="12960191"/>
            <a:ext cx="11610853" cy="24010358"/>
          </a:xfrm>
        </p:spPr>
        <p:txBody>
          <a:bodyPr/>
          <a:lstStyle>
            <a:lvl1pPr marL="0" indent="0">
              <a:buNone/>
              <a:defRPr sz="6300"/>
            </a:lvl1pPr>
            <a:lvl2pPr marL="1800225" indent="0">
              <a:buNone/>
              <a:defRPr sz="5510"/>
            </a:lvl2pPr>
            <a:lvl3pPr marL="3599815" indent="0">
              <a:buNone/>
              <a:defRPr sz="4725"/>
            </a:lvl3pPr>
            <a:lvl4pPr marL="5400040" indent="0">
              <a:buNone/>
              <a:defRPr sz="3935"/>
            </a:lvl4pPr>
            <a:lvl5pPr marL="7200265" indent="0">
              <a:buNone/>
              <a:defRPr sz="3935"/>
            </a:lvl5pPr>
            <a:lvl6pPr marL="8999855" indent="0">
              <a:buNone/>
              <a:defRPr sz="3935"/>
            </a:lvl6pPr>
            <a:lvl7pPr marL="10800080" indent="0">
              <a:buNone/>
              <a:defRPr sz="3935"/>
            </a:lvl7pPr>
            <a:lvl8pPr marL="12599670" indent="0">
              <a:buNone/>
              <a:defRPr sz="3935"/>
            </a:lvl8pPr>
            <a:lvl9pPr marL="14399895" indent="0">
              <a:buNone/>
              <a:defRPr sz="3935"/>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F3ED69AA-F67C-4CB9-86D0-EEAAF65E9F4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B056D76-9866-4158-810C-C3123464A46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300044"/>
            <a:ext cx="31049774" cy="835012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4982" y="11500170"/>
            <a:ext cx="31049774" cy="2741040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2474982" y="40040601"/>
            <a:ext cx="8099941" cy="2300034"/>
          </a:xfrm>
          <a:prstGeom prst="rect">
            <a:avLst/>
          </a:prstGeom>
        </p:spPr>
        <p:txBody>
          <a:bodyPr vert="horz" lIns="91440" tIns="45720" rIns="91440" bIns="45720" rtlCol="0" anchor="ctr"/>
          <a:lstStyle>
            <a:lvl1pPr algn="l">
              <a:defRPr sz="4725">
                <a:solidFill>
                  <a:schemeClr val="tx1">
                    <a:tint val="75000"/>
                  </a:schemeClr>
                </a:solidFill>
              </a:defRPr>
            </a:lvl1pPr>
          </a:lstStyle>
          <a:p>
            <a:fld id="{F3ED69AA-F67C-4CB9-86D0-EEAAF65E9F4E}" type="datetimeFigureOut">
              <a:rPr lang="zh-CN" altLang="en-US" smtClean="0"/>
            </a:fld>
            <a:endParaRPr lang="zh-CN" altLang="en-US"/>
          </a:p>
        </p:txBody>
      </p:sp>
      <p:sp>
        <p:nvSpPr>
          <p:cNvPr id="5" name="Footer Placeholder 4"/>
          <p:cNvSpPr>
            <a:spLocks noGrp="1"/>
          </p:cNvSpPr>
          <p:nvPr>
            <p:ph type="ftr" sz="quarter" idx="3"/>
          </p:nvPr>
        </p:nvSpPr>
        <p:spPr>
          <a:xfrm>
            <a:off x="11924913" y="40040601"/>
            <a:ext cx="12149912" cy="2300034"/>
          </a:xfrm>
          <a:prstGeom prst="rect">
            <a:avLst/>
          </a:prstGeom>
        </p:spPr>
        <p:txBody>
          <a:bodyPr vert="horz" lIns="91440" tIns="45720" rIns="91440" bIns="45720" rtlCol="0" anchor="ctr"/>
          <a:lstStyle>
            <a:lvl1pPr algn="ctr">
              <a:defRPr sz="472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5424815" y="40040601"/>
            <a:ext cx="8099941" cy="2300034"/>
          </a:xfrm>
          <a:prstGeom prst="rect">
            <a:avLst/>
          </a:prstGeom>
        </p:spPr>
        <p:txBody>
          <a:bodyPr vert="horz" lIns="91440" tIns="45720" rIns="91440" bIns="45720" rtlCol="0" anchor="ctr"/>
          <a:lstStyle>
            <a:lvl1pPr algn="r">
              <a:defRPr sz="4725">
                <a:solidFill>
                  <a:schemeClr val="tx1">
                    <a:tint val="75000"/>
                  </a:schemeClr>
                </a:solidFill>
              </a:defRPr>
            </a:lvl1pPr>
          </a:lstStyle>
          <a:p>
            <a:fld id="{4B056D76-9866-4158-810C-C3123464A46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599815" rtl="0" eaLnBrk="1" latinLnBrk="0" hangingPunct="1">
        <a:lnSpc>
          <a:spcPct val="90000"/>
        </a:lnSpc>
        <a:spcBef>
          <a:spcPct val="0"/>
        </a:spcBef>
        <a:buNone/>
        <a:defRPr sz="17325" kern="1200">
          <a:solidFill>
            <a:schemeClr val="tx1"/>
          </a:solidFill>
          <a:latin typeface="+mj-lt"/>
          <a:ea typeface="+mj-ea"/>
          <a:cs typeface="+mj-cs"/>
        </a:defRPr>
      </a:lvl1pPr>
    </p:titleStyle>
    <p:bodyStyle>
      <a:lvl1pPr marL="899795" indent="-899795" algn="l" defTabSz="3599815" rtl="0" eaLnBrk="1" latinLnBrk="0" hangingPunct="1">
        <a:lnSpc>
          <a:spcPct val="90000"/>
        </a:lnSpc>
        <a:spcBef>
          <a:spcPts val="3935"/>
        </a:spcBef>
        <a:buFont typeface="Arial" panose="020B0604020202020204" pitchFamily="34" charset="0"/>
        <a:buChar char="•"/>
        <a:defRPr sz="11025" kern="1200">
          <a:solidFill>
            <a:schemeClr val="tx1"/>
          </a:solidFill>
          <a:latin typeface="+mn-lt"/>
          <a:ea typeface="+mn-ea"/>
          <a:cs typeface="+mn-cs"/>
        </a:defRPr>
      </a:lvl1pPr>
      <a:lvl2pPr marL="2700020" indent="-899795" algn="l" defTabSz="3599815" rtl="0" eaLnBrk="1" latinLnBrk="0" hangingPunct="1">
        <a:lnSpc>
          <a:spcPct val="90000"/>
        </a:lnSpc>
        <a:spcBef>
          <a:spcPts val="1970"/>
        </a:spcBef>
        <a:buFont typeface="Arial" panose="020B0604020202020204" pitchFamily="34" charset="0"/>
        <a:buChar char="•"/>
        <a:defRPr sz="9450" kern="1200">
          <a:solidFill>
            <a:schemeClr val="tx1"/>
          </a:solidFill>
          <a:latin typeface="+mn-lt"/>
          <a:ea typeface="+mn-ea"/>
          <a:cs typeface="+mn-cs"/>
        </a:defRPr>
      </a:lvl2pPr>
      <a:lvl3pPr marL="4500245" indent="-899795" algn="l" defTabSz="3599815" rtl="0" eaLnBrk="1" latinLnBrk="0" hangingPunct="1">
        <a:lnSpc>
          <a:spcPct val="90000"/>
        </a:lnSpc>
        <a:spcBef>
          <a:spcPts val="1970"/>
        </a:spcBef>
        <a:buFont typeface="Arial" panose="020B0604020202020204" pitchFamily="34" charset="0"/>
        <a:buChar char="•"/>
        <a:defRPr sz="7875" kern="1200">
          <a:solidFill>
            <a:schemeClr val="tx1"/>
          </a:solidFill>
          <a:latin typeface="+mn-lt"/>
          <a:ea typeface="+mn-ea"/>
          <a:cs typeface="+mn-cs"/>
        </a:defRPr>
      </a:lvl3pPr>
      <a:lvl4pPr marL="6299835"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4pPr>
      <a:lvl5pPr marL="8100060"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5pPr>
      <a:lvl6pPr marL="9900285"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6pPr>
      <a:lvl7pPr marL="11699875"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7pPr>
      <a:lvl8pPr marL="13500100"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8pPr>
      <a:lvl9pPr marL="15299690" indent="-899795" algn="l" defTabSz="3599815" rtl="0" eaLnBrk="1" latinLnBrk="0" hangingPunct="1">
        <a:lnSpc>
          <a:spcPct val="90000"/>
        </a:lnSpc>
        <a:spcBef>
          <a:spcPts val="1970"/>
        </a:spcBef>
        <a:buFont typeface="Arial" panose="020B0604020202020204" pitchFamily="34" charset="0"/>
        <a:buChar char="•"/>
        <a:defRPr sz="7085" kern="1200">
          <a:solidFill>
            <a:schemeClr val="tx1"/>
          </a:solidFill>
          <a:latin typeface="+mn-lt"/>
          <a:ea typeface="+mn-ea"/>
          <a:cs typeface="+mn-cs"/>
        </a:defRPr>
      </a:lvl9pPr>
    </p:bodyStyle>
    <p:otherStyle>
      <a:defPPr>
        <a:defRPr lang="en-US"/>
      </a:defPPr>
      <a:lvl1pPr marL="0" algn="l" defTabSz="3599815" rtl="0" eaLnBrk="1" latinLnBrk="0" hangingPunct="1">
        <a:defRPr sz="7085" kern="1200">
          <a:solidFill>
            <a:schemeClr val="tx1"/>
          </a:solidFill>
          <a:latin typeface="+mn-lt"/>
          <a:ea typeface="+mn-ea"/>
          <a:cs typeface="+mn-cs"/>
        </a:defRPr>
      </a:lvl1pPr>
      <a:lvl2pPr marL="1800225" algn="l" defTabSz="3599815" rtl="0" eaLnBrk="1" latinLnBrk="0" hangingPunct="1">
        <a:defRPr sz="7085" kern="1200">
          <a:solidFill>
            <a:schemeClr val="tx1"/>
          </a:solidFill>
          <a:latin typeface="+mn-lt"/>
          <a:ea typeface="+mn-ea"/>
          <a:cs typeface="+mn-cs"/>
        </a:defRPr>
      </a:lvl2pPr>
      <a:lvl3pPr marL="3599815" algn="l" defTabSz="3599815" rtl="0" eaLnBrk="1" latinLnBrk="0" hangingPunct="1">
        <a:defRPr sz="7085" kern="1200">
          <a:solidFill>
            <a:schemeClr val="tx1"/>
          </a:solidFill>
          <a:latin typeface="+mn-lt"/>
          <a:ea typeface="+mn-ea"/>
          <a:cs typeface="+mn-cs"/>
        </a:defRPr>
      </a:lvl3pPr>
      <a:lvl4pPr marL="5400040" algn="l" defTabSz="3599815" rtl="0" eaLnBrk="1" latinLnBrk="0" hangingPunct="1">
        <a:defRPr sz="7085" kern="1200">
          <a:solidFill>
            <a:schemeClr val="tx1"/>
          </a:solidFill>
          <a:latin typeface="+mn-lt"/>
          <a:ea typeface="+mn-ea"/>
          <a:cs typeface="+mn-cs"/>
        </a:defRPr>
      </a:lvl4pPr>
      <a:lvl5pPr marL="7200265" algn="l" defTabSz="3599815" rtl="0" eaLnBrk="1" latinLnBrk="0" hangingPunct="1">
        <a:defRPr sz="7085" kern="1200">
          <a:solidFill>
            <a:schemeClr val="tx1"/>
          </a:solidFill>
          <a:latin typeface="+mn-lt"/>
          <a:ea typeface="+mn-ea"/>
          <a:cs typeface="+mn-cs"/>
        </a:defRPr>
      </a:lvl5pPr>
      <a:lvl6pPr marL="8999855" algn="l" defTabSz="3599815" rtl="0" eaLnBrk="1" latinLnBrk="0" hangingPunct="1">
        <a:defRPr sz="7085" kern="1200">
          <a:solidFill>
            <a:schemeClr val="tx1"/>
          </a:solidFill>
          <a:latin typeface="+mn-lt"/>
          <a:ea typeface="+mn-ea"/>
          <a:cs typeface="+mn-cs"/>
        </a:defRPr>
      </a:lvl6pPr>
      <a:lvl7pPr marL="10800080" algn="l" defTabSz="3599815" rtl="0" eaLnBrk="1" latinLnBrk="0" hangingPunct="1">
        <a:defRPr sz="7085" kern="1200">
          <a:solidFill>
            <a:schemeClr val="tx1"/>
          </a:solidFill>
          <a:latin typeface="+mn-lt"/>
          <a:ea typeface="+mn-ea"/>
          <a:cs typeface="+mn-cs"/>
        </a:defRPr>
      </a:lvl7pPr>
      <a:lvl8pPr marL="12599670" algn="l" defTabSz="3599815" rtl="0" eaLnBrk="1" latinLnBrk="0" hangingPunct="1">
        <a:defRPr sz="7085" kern="1200">
          <a:solidFill>
            <a:schemeClr val="tx1"/>
          </a:solidFill>
          <a:latin typeface="+mn-lt"/>
          <a:ea typeface="+mn-ea"/>
          <a:cs typeface="+mn-cs"/>
        </a:defRPr>
      </a:lvl8pPr>
      <a:lvl9pPr marL="14399895" algn="l" defTabSz="3599815" rtl="0" eaLnBrk="1" latinLnBrk="0" hangingPunct="1">
        <a:defRPr sz="70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0">
              <a:srgbClr val="FFFFFF">
                <a:alpha val="100000"/>
              </a:srgbClr>
            </a:gs>
            <a:gs pos="0">
              <a:schemeClr val="bg1"/>
            </a:gs>
            <a:gs pos="0">
              <a:schemeClr val="bg1"/>
            </a:gs>
            <a:gs pos="0">
              <a:schemeClr val="bg1"/>
            </a:gs>
            <a:gs pos="100000">
              <a:schemeClr val="accent4">
                <a:lumMod val="40000"/>
                <a:lumOff val="60000"/>
              </a:schemeClr>
            </a:gs>
            <a:gs pos="100000">
              <a:schemeClr val="accent4">
                <a:lumMod val="40000"/>
                <a:lumOff val="6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文本框 14"/>
          <p:cNvSpPr txBox="1"/>
          <p:nvPr/>
        </p:nvSpPr>
        <p:spPr>
          <a:xfrm>
            <a:off x="1182370" y="9106633"/>
            <a:ext cx="16414985" cy="1015663"/>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txBody>
          <a:bodyPr wrap="square" rtlCol="0">
            <a:spAutoFit/>
          </a:bodyPr>
          <a:lstStyle/>
          <a:p>
            <a:r>
              <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rPr>
              <a:t>1. </a:t>
            </a:r>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Abstract</a:t>
            </a:r>
            <a:endPar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0" name="文本框 19"/>
          <p:cNvSpPr txBox="1"/>
          <p:nvPr/>
        </p:nvSpPr>
        <p:spPr>
          <a:xfrm>
            <a:off x="1369060" y="10364352"/>
            <a:ext cx="16072085" cy="12956540"/>
          </a:xfrm>
          <a:prstGeom prst="rect">
            <a:avLst/>
          </a:prstGeom>
          <a:noFill/>
        </p:spPr>
        <p:txBody>
          <a:bodyPr wrap="square" rtlCol="0">
            <a:spAutoFit/>
          </a:bodyPr>
          <a:lstStyle/>
          <a:p>
            <a:pPr indent="457200" algn="just"/>
            <a:r>
              <a:rPr lang="en-US" altLang="zh-CN" sz="4400">
                <a:latin typeface="Times New Roman" panose="02020603050405020304" pitchFamily="18" charset="0"/>
                <a:ea typeface="微软雅黑" panose="020B0503020204020204" pitchFamily="34" charset="-122"/>
                <a:cs typeface="Times New Roman" panose="02020603050405020304" pitchFamily="18" charset="0"/>
              </a:rPr>
              <a:t>In order to solve the problems of the lack of experience and ability in the investigation and treatment of special equipment accidents in China, and fully excavate, summarize and utilize the existing valuable accident resources and excellent expert experience, guided by problems and demands, and based on the existing resources and research accumulation, this paper proposes to build a comprehensive intelligent decision support system IDSS, which consists of database, model base, method base, knowledge base and text base, has intelligent, interactive and integrated features, and faces decision-makers and decision-making process. By using the open and distributed characteristics of the system, it can give full play to the joint advantages of users, computers, communication networks and other resources, and provide decision support for special equipment accident investigation and technical analysis. The system can also continuously gather industry resources and experience, form derivative application functions such as safety education and training, accident emergency drill, etc., and make beneficial contributions to prevent and reduce special equipment accidents, and further improve the safety level of special equipment.</a:t>
            </a:r>
            <a:endParaRPr lang="en-US" altLang="zh-CN" sz="440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41" name="图文框 40"/>
          <p:cNvSpPr/>
          <p:nvPr/>
        </p:nvSpPr>
        <p:spPr>
          <a:xfrm flipH="1">
            <a:off x="17966690" y="8596630"/>
            <a:ext cx="76200" cy="34278570"/>
          </a:xfrm>
          <a:prstGeom prst="frame">
            <a:avLst/>
          </a:prstGeom>
          <a:solidFill>
            <a:schemeClr val="accent4">
              <a:lumMod val="40000"/>
              <a:lumOff val="60000"/>
            </a:schemeClr>
          </a:solidFill>
          <a:ln>
            <a:solidFill>
              <a:schemeClr val="tx1">
                <a:alpha val="1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12" name="直接连接符 11"/>
          <p:cNvCxnSpPr/>
          <p:nvPr/>
        </p:nvCxnSpPr>
        <p:spPr>
          <a:xfrm>
            <a:off x="1800225" y="42875159"/>
            <a:ext cx="32399288" cy="0"/>
          </a:xfrm>
          <a:prstGeom prst="line">
            <a:avLst/>
          </a:prstGeom>
          <a:ln w="260350" cmpd="dbl">
            <a:solidFill>
              <a:schemeClr val="tx1">
                <a:alpha val="41000"/>
              </a:schemeClr>
            </a:solidFill>
          </a:ln>
        </p:spPr>
        <p:style>
          <a:lnRef idx="1">
            <a:schemeClr val="accent1"/>
          </a:lnRef>
          <a:fillRef idx="0">
            <a:schemeClr val="accent1"/>
          </a:fillRef>
          <a:effectRef idx="0">
            <a:schemeClr val="accent1"/>
          </a:effectRef>
          <a:fontRef idx="minor">
            <a:schemeClr val="tx1"/>
          </a:fontRef>
        </p:style>
      </p:cxnSp>
      <p:sp>
        <p:nvSpPr>
          <p:cNvPr id="53" name="文本框 52"/>
          <p:cNvSpPr txBox="1"/>
          <p:nvPr/>
        </p:nvSpPr>
        <p:spPr>
          <a:xfrm>
            <a:off x="18481717" y="32137300"/>
            <a:ext cx="16444221" cy="1015663"/>
          </a:xfrm>
          <a:prstGeom prst="rect">
            <a:avLst/>
          </a:prstGeom>
          <a:gradFill flip="none" rotWithShape="1">
            <a:gsLst>
              <a:gs pos="0">
                <a:schemeClr val="accent1">
                  <a:tint val="66000"/>
                  <a:satMod val="160000"/>
                </a:schemeClr>
              </a:gs>
              <a:gs pos="0">
                <a:schemeClr val="accent4">
                  <a:lumMod val="40000"/>
                  <a:lumOff val="60000"/>
                </a:schemeClr>
              </a:gs>
              <a:gs pos="100000">
                <a:schemeClr val="bg1"/>
              </a:gs>
            </a:gsLst>
            <a:lin ang="0" scaled="1"/>
          </a:gradFill>
        </p:spPr>
        <p:txBody>
          <a:bodyPr wrap="square" rtlCol="0">
            <a:spAutoFit/>
          </a:bodyPr>
          <a:lstStyle/>
          <a:p>
            <a:r>
              <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rPr>
              <a:t>5. Conclusion</a:t>
            </a:r>
            <a:endParaRPr lang="en-US" altLang="zh-CN" sz="6000" b="1"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5" name="矩形 64"/>
          <p:cNvSpPr/>
          <p:nvPr/>
        </p:nvSpPr>
        <p:spPr>
          <a:xfrm>
            <a:off x="18481438" y="33442774"/>
            <a:ext cx="16352425" cy="8216900"/>
          </a:xfrm>
          <a:prstGeom prst="rect">
            <a:avLst/>
          </a:prstGeom>
        </p:spPr>
        <p:txBody>
          <a:bodyPr wrap="square">
            <a:spAutoFit/>
          </a:bodyPr>
          <a:lstStyle/>
          <a:p>
            <a:pPr indent="457200" algn="just"/>
            <a:r>
              <a:rPr lang="en-US" altLang="zh-CN" sz="4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Under the background of "double decline" trend of national special equipment accidents, in order to solve the problem of lack of experience and ability in accident investigation and handling, it is an effective and feasible scheme to improve decision-making credibility and decision-making efficiency and avoid experience misunderstanding by using existing resources and giving full play to expert experience.</a:t>
            </a:r>
            <a:endParaRPr lang="en-US" altLang="zh-CN" sz="4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a:p>
            <a:pPr indent="457200" algn="just"/>
            <a:r>
              <a:rPr lang="en-US" altLang="zh-CN" sz="4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The frame structure of decision support system including database, model base, method base, knowledge base and text base is designed and preliminarily constructed, and the functions and characteristics of each module and sub module are clarified. The key and difficulty lies in the construction of database and model base is analyzed, and the feasible implementation path is given;</a:t>
            </a:r>
            <a:endParaRPr lang="en-US" altLang="zh-CN" sz="4400" dirty="0">
              <a:solidFill>
                <a:prstClr val="black"/>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1" name="文本框 43"/>
          <p:cNvSpPr txBox="1"/>
          <p:nvPr/>
        </p:nvSpPr>
        <p:spPr>
          <a:xfrm>
            <a:off x="1590675" y="23563652"/>
            <a:ext cx="16377654" cy="1014730"/>
          </a:xfrm>
          <a:prstGeom prst="rect">
            <a:avLst/>
          </a:prstGeom>
          <a:gradFill flip="none" rotWithShape="1">
            <a:gsLst>
              <a:gs pos="0">
                <a:schemeClr val="accent4">
                  <a:lumMod val="40000"/>
                  <a:lumOff val="60000"/>
                </a:schemeClr>
              </a:gs>
              <a:gs pos="100000">
                <a:schemeClr val="bg1"/>
              </a:gs>
              <a:gs pos="100000">
                <a:schemeClr val="accent1">
                  <a:tint val="23500"/>
                  <a:satMod val="160000"/>
                </a:schemeClr>
              </a:gs>
            </a:gsLst>
            <a:lin ang="0" scaled="1"/>
          </a:gradFill>
        </p:spPr>
        <p:txBody>
          <a:bodyPr wrap="square" rtlCol="0">
            <a:spAutoFit/>
          </a:bodyPr>
          <a:lstStyle/>
          <a:p>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2. Decision Support System (DSS)</a:t>
            </a:r>
            <a:endPar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98" name="文本框 97"/>
          <p:cNvSpPr txBox="1"/>
          <p:nvPr/>
        </p:nvSpPr>
        <p:spPr>
          <a:xfrm>
            <a:off x="18481704" y="19719206"/>
            <a:ext cx="16395974" cy="1014730"/>
          </a:xfrm>
          <a:prstGeom prst="rect">
            <a:avLst/>
          </a:prstGeom>
          <a:gradFill flip="none" rotWithShape="1">
            <a:gsLst>
              <a:gs pos="0">
                <a:schemeClr val="accent1">
                  <a:tint val="66000"/>
                  <a:satMod val="160000"/>
                </a:schemeClr>
              </a:gs>
              <a:gs pos="100000">
                <a:schemeClr val="bg1"/>
              </a:gs>
              <a:gs pos="0">
                <a:schemeClr val="accent4">
                  <a:lumMod val="40000"/>
                  <a:lumOff val="60000"/>
                </a:schemeClr>
              </a:gs>
              <a:gs pos="0">
                <a:schemeClr val="accent4">
                  <a:lumMod val="40000"/>
                  <a:lumOff val="60000"/>
                </a:schemeClr>
              </a:gs>
              <a:gs pos="100000">
                <a:schemeClr val="accent1">
                  <a:tint val="23500"/>
                  <a:satMod val="160000"/>
                </a:schemeClr>
              </a:gs>
            </a:gsLst>
            <a:lin ang="0" scaled="1"/>
          </a:gradFill>
        </p:spPr>
        <p:txBody>
          <a:bodyPr wrap="square" rtlCol="0">
            <a:spAutoFit/>
          </a:bodyPr>
          <a:lstStyle/>
          <a:p>
            <a:r>
              <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rPr>
              <a:t>4.	System Structure Design</a:t>
            </a:r>
            <a:endParaRPr lang="en-US" altLang="zh-CN" sz="6000" b="1"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4" name="矩形 53"/>
          <p:cNvSpPr/>
          <p:nvPr/>
        </p:nvSpPr>
        <p:spPr>
          <a:xfrm>
            <a:off x="18637686" y="21212438"/>
            <a:ext cx="16072085" cy="3307080"/>
          </a:xfrm>
          <a:prstGeom prst="rect">
            <a:avLst/>
          </a:prstGeom>
        </p:spPr>
        <p:txBody>
          <a:bodyPr wrap="square">
            <a:spAutoFit/>
          </a:bodyPr>
          <a:lstStyle/>
          <a:p>
            <a:pPr indent="182880" algn="just">
              <a:lnSpc>
                <a:spcPct val="95000"/>
              </a:lnSpc>
              <a:spcAft>
                <a:spcPts val="0"/>
              </a:spcAft>
            </a:pPr>
            <a:r>
              <a:rPr lang="en-US" altLang="zh-CN" sz="4400" spc="-5">
                <a:latin typeface="Times New Roman" panose="02020603050405020304" pitchFamily="18" charset="0"/>
                <a:ea typeface="宋体" panose="02010600030101010101" pitchFamily="2" charset="-122"/>
              </a:rPr>
              <a:t>As shown in Figure 3, the frame structure design of intelligent decision support system for special equipment accident investigation includes three parts: user interface, man-machine interface and problem processing interface. Each part (sub module) has different structures and realizes different functions.</a:t>
            </a:r>
            <a:endParaRPr lang="en-US" altLang="zh-CN" sz="4400" spc="-5">
              <a:latin typeface="Times New Roman" panose="02020603050405020304" pitchFamily="18" charset="0"/>
              <a:ea typeface="宋体" panose="02010600030101010101" pitchFamily="2" charset="-122"/>
            </a:endParaRPr>
          </a:p>
        </p:txBody>
      </p:sp>
      <p:grpSp>
        <p:nvGrpSpPr>
          <p:cNvPr id="47" name="组合 46"/>
          <p:cNvGrpSpPr/>
          <p:nvPr/>
        </p:nvGrpSpPr>
        <p:grpSpPr>
          <a:xfrm>
            <a:off x="352425" y="-1167130"/>
            <a:ext cx="35305365" cy="9137650"/>
            <a:chOff x="318050" y="-595773"/>
            <a:chExt cx="35305450" cy="7606314"/>
          </a:xfrm>
        </p:grpSpPr>
        <p:sp>
          <p:nvSpPr>
            <p:cNvPr id="10" name="文本框 9"/>
            <p:cNvSpPr txBox="1"/>
            <p:nvPr/>
          </p:nvSpPr>
          <p:spPr>
            <a:xfrm>
              <a:off x="1428948" y="624829"/>
              <a:ext cx="32594971" cy="2125434"/>
            </a:xfrm>
            <a:prstGeom prst="rect">
              <a:avLst/>
            </a:prstGeom>
            <a:noFill/>
          </p:spPr>
          <p:txBody>
            <a:bodyPr wrap="square" rtlCol="0">
              <a:spAutoFit/>
            </a:bodyPr>
            <a:lstStyle/>
            <a:p>
              <a:pPr algn="ctr"/>
              <a:r>
                <a:rPr lang="en-US" altLang="zh-CN" sz="8000" b="1">
                  <a:latin typeface="Times New Roman" panose="02020603050405020304" pitchFamily="18" charset="0"/>
                  <a:cs typeface="Times New Roman" panose="02020603050405020304" pitchFamily="18" charset="0"/>
                </a:rPr>
                <a:t>Framework of Special Equipment Accident Investigation Decision Support System Based on IDSS Technology</a:t>
              </a:r>
              <a:endParaRPr lang="en-US" altLang="zh-CN" sz="8000" b="1">
                <a:latin typeface="Times New Roman" panose="02020603050405020304" pitchFamily="18" charset="0"/>
                <a:cs typeface="Times New Roman" panose="02020603050405020304" pitchFamily="18" charset="0"/>
              </a:endParaRPr>
            </a:p>
          </p:txBody>
        </p:sp>
        <p:sp>
          <p:nvSpPr>
            <p:cNvPr id="11" name="文本框 10"/>
            <p:cNvSpPr txBox="1"/>
            <p:nvPr/>
          </p:nvSpPr>
          <p:spPr>
            <a:xfrm>
              <a:off x="11800147" y="3113825"/>
              <a:ext cx="13960509" cy="844676"/>
            </a:xfrm>
            <a:prstGeom prst="rect">
              <a:avLst/>
            </a:prstGeom>
            <a:noFill/>
          </p:spPr>
          <p:txBody>
            <a:bodyPr wrap="square" rtlCol="0">
              <a:spAutoFit/>
            </a:bodyPr>
            <a:lstStyle/>
            <a:p>
              <a:pPr algn="ctr"/>
              <a:r>
                <a:rPr lang="en-US" altLang="zh-CN" sz="6000" smtClean="0">
                  <a:latin typeface="Times New Roman" panose="02020603050405020304" pitchFamily="18" charset="0"/>
                  <a:ea typeface="微软雅黑" panose="020B0503020204020204" pitchFamily="34" charset="-122"/>
                  <a:cs typeface="Times New Roman" panose="02020603050405020304" pitchFamily="18" charset="0"/>
                </a:rPr>
                <a:t>Jun Qiu</a:t>
              </a:r>
              <a:r>
                <a:rPr lang="en-US" altLang="zh-CN" sz="6000" dirty="0" smtClean="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6000" smtClean="0">
                  <a:latin typeface="Times New Roman" panose="02020603050405020304" pitchFamily="18" charset="0"/>
                  <a:ea typeface="微软雅黑" panose="020B0503020204020204" pitchFamily="34" charset="-122"/>
                  <a:cs typeface="Times New Roman" panose="02020603050405020304" pitchFamily="18" charset="0"/>
                </a:rPr>
                <a:t>Liangsheng Chen</a:t>
              </a:r>
              <a:r>
                <a:rPr lang="en-US" altLang="zh-CN" sz="6000" dirty="0" smtClean="0">
                  <a:latin typeface="Times New Roman" panose="02020603050405020304" pitchFamily="18" charset="0"/>
                  <a:ea typeface="微软雅黑" panose="020B0503020204020204" pitchFamily="34" charset="-122"/>
                  <a:cs typeface="Times New Roman" panose="02020603050405020304" pitchFamily="18" charset="0"/>
                </a:rPr>
                <a:t>, Leijing Yang</a:t>
              </a:r>
              <a:endParaRPr lang="en-US" altLang="zh-CN" sz="6000"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 name="文本框 12"/>
            <p:cNvSpPr txBox="1"/>
            <p:nvPr/>
          </p:nvSpPr>
          <p:spPr>
            <a:xfrm>
              <a:off x="498390" y="4155329"/>
              <a:ext cx="34455100" cy="1920343"/>
            </a:xfrm>
            <a:prstGeom prst="rect">
              <a:avLst/>
            </a:prstGeom>
            <a:noFill/>
          </p:spPr>
          <p:txBody>
            <a:bodyPr wrap="square" rtlCol="0">
              <a:spAutoFit/>
            </a:bodyPr>
            <a:lstStyle/>
            <a:p>
              <a:pPr algn="ctr" fontAlgn="auto">
                <a:lnSpc>
                  <a:spcPct val="150000"/>
                </a:lnSpc>
              </a:pPr>
              <a:r>
                <a:rPr lang="en-US" altLang="zh-CN" sz="4800" dirty="0">
                  <a:latin typeface="Times New Roman" panose="02020603050405020304" pitchFamily="18" charset="0"/>
                  <a:ea typeface="微软雅黑" panose="020B0503020204020204" pitchFamily="34" charset="-122"/>
                  <a:cs typeface="Times New Roman" panose="02020603050405020304" pitchFamily="18" charset="0"/>
                </a:rPr>
                <a:t>Shanghai Institute of Special Equipment Inspection and Technical Research ,Henan Special Equipment Safety Testing Institute</a:t>
              </a:r>
              <a:endParaRPr lang="en-US" altLang="zh-CN" sz="4800" dirty="0">
                <a:latin typeface="Times New Roman" panose="02020603050405020304" pitchFamily="18" charset="0"/>
                <a:ea typeface="微软雅黑" panose="020B0503020204020204" pitchFamily="34" charset="-122"/>
                <a:cs typeface="Times New Roman" panose="02020603050405020304" pitchFamily="18" charset="0"/>
              </a:endParaRPr>
            </a:p>
            <a:p>
              <a:pPr algn="ctr" fontAlgn="auto">
                <a:lnSpc>
                  <a:spcPct val="150000"/>
                </a:lnSpc>
              </a:pPr>
              <a:r>
                <a:rPr lang="en-US" altLang="zh-CN" sz="4800" dirty="0">
                  <a:latin typeface="Times New Roman" panose="02020603050405020304" pitchFamily="18" charset="0"/>
                  <a:ea typeface="微软雅黑" panose="020B0503020204020204" pitchFamily="34" charset="-122"/>
                  <a:cs typeface="Times New Roman" panose="02020603050405020304" pitchFamily="18" charset="0"/>
                </a:rPr>
                <a:t>E-mail: </a:t>
              </a:r>
              <a:r>
                <a:rPr lang="en-US" altLang="zh-CN" sz="4800" dirty="0" smtClean="0">
                  <a:latin typeface="Times New Roman" panose="02020603050405020304" pitchFamily="18" charset="0"/>
                  <a:ea typeface="微软雅黑" panose="020B0503020204020204" pitchFamily="34" charset="-122"/>
                  <a:cs typeface="Times New Roman" panose="02020603050405020304" pitchFamily="18" charset="0"/>
                </a:rPr>
                <a:t>qiuj@ssei.cn, </a:t>
              </a:r>
              <a:r>
                <a:rPr lang="zh-CN" altLang="en-US" sz="4800" dirty="0" smtClean="0">
                  <a:latin typeface="Times New Roman" panose="02020603050405020304" pitchFamily="18" charset="0"/>
                  <a:ea typeface="微软雅黑" panose="020B0503020204020204" pitchFamily="34" charset="-122"/>
                  <a:cs typeface="Times New Roman" panose="02020603050405020304" pitchFamily="18" charset="0"/>
                </a:rPr>
                <a:t>chls@ssei.cn</a:t>
              </a:r>
              <a:r>
                <a:rPr lang="en-US" altLang="zh-CN" sz="4800" dirty="0" smtClean="0">
                  <a:latin typeface="Times New Roman" panose="02020603050405020304" pitchFamily="18" charset="0"/>
                  <a:ea typeface="微软雅黑" panose="020B0503020204020204" pitchFamily="34" charset="-122"/>
                  <a:cs typeface="Times New Roman" panose="02020603050405020304" pitchFamily="18" charset="0"/>
                </a:rPr>
                <a:t>, 362823505@qq.com </a:t>
              </a:r>
              <a:endParaRPr lang="en-US" altLang="zh-CN" sz="4800"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14" name="直接连接符 13"/>
            <p:cNvCxnSpPr/>
            <p:nvPr/>
          </p:nvCxnSpPr>
          <p:spPr>
            <a:xfrm>
              <a:off x="318050" y="7010541"/>
              <a:ext cx="35305450" cy="0"/>
            </a:xfrm>
            <a:prstGeom prst="line">
              <a:avLst/>
            </a:prstGeom>
            <a:ln w="6985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a:xfrm>
              <a:off x="3496685" y="212298"/>
              <a:ext cx="20595339" cy="485768"/>
            </a:xfrm>
            <a:prstGeom prst="rect">
              <a:avLst/>
            </a:prstGeom>
          </p:spPr>
          <p:txBody>
            <a:bodyPr wrap="square">
              <a:spAutoFit/>
            </a:bodyPr>
            <a:lstStyle/>
            <a:p>
              <a:endParaRPr lang="en-US" altLang="zh-CN" sz="3200" dirty="0">
                <a:solidFill>
                  <a:srgbClr val="00B0F0"/>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8" name="Rectangle 135"/>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50" name="Rectangle 147"/>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58" name="Rectangle 159"/>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8" name="Rectangle 253"/>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35" name="Rectangle 269"/>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33" name="Rectangle 311"/>
            <p:cNvSpPr>
              <a:spLocks noChangeArrowheads="1"/>
            </p:cNvSpPr>
            <p:nvPr/>
          </p:nvSpPr>
          <p:spPr bwMode="auto">
            <a:xfrm>
              <a:off x="1800226" y="-595773"/>
              <a:ext cx="184731" cy="1191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grpSp>
      <p:sp>
        <p:nvSpPr>
          <p:cNvPr id="56" name="文本框 43"/>
          <p:cNvSpPr txBox="1"/>
          <p:nvPr/>
        </p:nvSpPr>
        <p:spPr>
          <a:xfrm>
            <a:off x="1219200" y="36167833"/>
            <a:ext cx="16377654" cy="1014730"/>
          </a:xfrm>
          <a:prstGeom prst="rect">
            <a:avLst/>
          </a:prstGeom>
          <a:gradFill flip="none" rotWithShape="1">
            <a:gsLst>
              <a:gs pos="100000">
                <a:schemeClr val="accent4">
                  <a:lumMod val="40000"/>
                  <a:lumOff val="60000"/>
                </a:schemeClr>
              </a:gs>
              <a:gs pos="100000">
                <a:srgbClr val="FFE699">
                  <a:alpha val="100000"/>
                </a:srgbClr>
              </a:gs>
              <a:gs pos="99000">
                <a:schemeClr val="accent4">
                  <a:lumMod val="40000"/>
                  <a:lumOff val="60000"/>
                </a:schemeClr>
              </a:gs>
              <a:gs pos="100000">
                <a:srgbClr val="FFE699">
                  <a:alpha val="100000"/>
                </a:srgbClr>
              </a:gs>
              <a:gs pos="100000">
                <a:schemeClr val="bg1"/>
              </a:gs>
              <a:gs pos="100000">
                <a:srgbClr val="FFE699">
                  <a:alpha val="100000"/>
                </a:srgbClr>
              </a:gs>
              <a:gs pos="100000">
                <a:schemeClr val="bg1"/>
              </a:gs>
              <a:gs pos="0">
                <a:schemeClr val="bg1"/>
              </a:gs>
            </a:gsLst>
            <a:lin ang="10800000" scaled="0"/>
          </a:gradFill>
        </p:spPr>
        <p:txBody>
          <a:bodyPr wrap="square" rtlCol="0">
            <a:spAutoFit/>
          </a:bodyPr>
          <a:lstStyle>
            <a:defPPr>
              <a:defRPr lang="en-US"/>
            </a:defPPr>
            <a:lvl1pPr>
              <a:defRPr sz="6000" b="1">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dirty="0" smtClean="0"/>
              <a:t>3</a:t>
            </a:r>
            <a:r>
              <a:rPr lang="en-US" altLang="zh-CN" dirty="0"/>
              <a:t>. Key Features and Functions of the System</a:t>
            </a:r>
            <a:endParaRPr lang="en-US" altLang="zh-CN" dirty="0"/>
          </a:p>
        </p:txBody>
      </p:sp>
      <p:sp>
        <p:nvSpPr>
          <p:cNvPr id="57" name="矩形 56"/>
          <p:cNvSpPr/>
          <p:nvPr/>
        </p:nvSpPr>
        <p:spPr>
          <a:xfrm>
            <a:off x="1116580" y="37442293"/>
            <a:ext cx="16034753" cy="4154170"/>
          </a:xfrm>
          <a:prstGeom prst="rect">
            <a:avLst/>
          </a:prstGeom>
        </p:spPr>
        <p:txBody>
          <a:bodyPr wrap="square">
            <a:spAutoFit/>
          </a:bodyPr>
          <a:lstStyle/>
          <a:p>
            <a:pPr indent="264795" algn="just">
              <a:spcAft>
                <a:spcPts val="600"/>
              </a:spcAft>
            </a:pPr>
            <a:r>
              <a:rPr lang="en-US" altLang="zh-CN" sz="4400" dirty="0" smtClean="0">
                <a:latin typeface="Times New Roman" panose="02020603050405020304" pitchFamily="18" charset="0"/>
              </a:rPr>
              <a:t> </a:t>
            </a:r>
            <a:r>
              <a:rPr lang="en-US" altLang="zh-CN" sz="4400" dirty="0">
                <a:latin typeface="Times New Roman" panose="02020603050405020304" pitchFamily="18" charset="0"/>
              </a:rPr>
              <a:t>In the process of the development of decision-making theory and method, great changes have taken place in intelligent decision-making theory and method from single decision-making to group decision-making, from single objective decision-making to multi-objective decision-making, and from static decision-making to dynamic decision-making.</a:t>
            </a:r>
            <a:endParaRPr lang="en-US" altLang="zh-CN" sz="4400" dirty="0">
              <a:latin typeface="Times New Roman" panose="02020603050405020304" pitchFamily="18" charset="0"/>
            </a:endParaRPr>
          </a:p>
        </p:txBody>
      </p:sp>
      <p:sp>
        <p:nvSpPr>
          <p:cNvPr id="5" name="文本框 4"/>
          <p:cNvSpPr txBox="1"/>
          <p:nvPr/>
        </p:nvSpPr>
        <p:spPr>
          <a:xfrm>
            <a:off x="1231900" y="25143342"/>
            <a:ext cx="16072085" cy="3476625"/>
          </a:xfrm>
          <a:prstGeom prst="rect">
            <a:avLst/>
          </a:prstGeom>
          <a:noFill/>
        </p:spPr>
        <p:txBody>
          <a:bodyPr wrap="square" rtlCol="0">
            <a:spAutoFit/>
          </a:bodyPr>
          <a:p>
            <a:pPr indent="457200" algn="just"/>
            <a:r>
              <a:rPr lang="en-US" altLang="zh-CN" sz="4400">
                <a:latin typeface="Times New Roman" panose="02020603050405020304" pitchFamily="18" charset="0"/>
                <a:ea typeface="微软雅黑" panose="020B0503020204020204" pitchFamily="34" charset="-122"/>
                <a:cs typeface="Times New Roman" panose="02020603050405020304" pitchFamily="18" charset="0"/>
              </a:rPr>
              <a:t>DSS is an intelligent human-computer system based on management science, operations research, cybernetics and behavioral science, using computer technology, simulation technology and information technology to support decision-making activities for structured, unstructured and semi-structured decision-making problems.</a:t>
            </a:r>
            <a:endParaRPr lang="en-US" altLang="zh-CN" sz="440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2" name="图片 -2147482624"/>
          <p:cNvPicPr>
            <a:picLocks noChangeAspect="1"/>
          </p:cNvPicPr>
          <p:nvPr/>
        </p:nvPicPr>
        <p:blipFill>
          <a:blip r:embed="rId1"/>
          <a:stretch>
            <a:fillRect/>
          </a:stretch>
        </p:blipFill>
        <p:spPr>
          <a:xfrm>
            <a:off x="2614295" y="29269055"/>
            <a:ext cx="12350750" cy="5104765"/>
          </a:xfrm>
          <a:prstGeom prst="rect">
            <a:avLst/>
          </a:prstGeom>
          <a:noFill/>
          <a:ln w="9525">
            <a:noFill/>
          </a:ln>
        </p:spPr>
      </p:pic>
      <p:sp>
        <p:nvSpPr>
          <p:cNvPr id="17" name="文本框 16"/>
          <p:cNvSpPr txBox="1"/>
          <p:nvPr/>
        </p:nvSpPr>
        <p:spPr>
          <a:xfrm>
            <a:off x="1219200" y="34774505"/>
            <a:ext cx="13258800" cy="768350"/>
          </a:xfrm>
          <a:prstGeom prst="rect">
            <a:avLst/>
          </a:prstGeom>
          <a:noFill/>
        </p:spPr>
        <p:txBody>
          <a:bodyPr wrap="square" rtlCol="0">
            <a:spAutoFit/>
          </a:bodyPr>
          <a:p>
            <a:r>
              <a:rPr lang="en-US" altLang="zh-CN" sz="4400">
                <a:latin typeface="Times New Roman" panose="02020603050405020304" pitchFamily="18" charset="0"/>
                <a:ea typeface="微软雅黑" panose="020B0503020204020204" pitchFamily="34" charset="-122"/>
                <a:cs typeface="Times New Roman" panose="02020603050405020304" pitchFamily="18" charset="0"/>
              </a:rPr>
              <a:t>Decision making process based on DSS</a:t>
            </a:r>
            <a:endParaRPr lang="en-US" altLang="zh-CN" sz="440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3" name="图片 -2147482623"/>
          <p:cNvPicPr>
            <a:picLocks noChangeAspect="1"/>
          </p:cNvPicPr>
          <p:nvPr/>
        </p:nvPicPr>
        <p:blipFill>
          <a:blip r:embed="rId2"/>
          <a:stretch>
            <a:fillRect/>
          </a:stretch>
        </p:blipFill>
        <p:spPr>
          <a:xfrm>
            <a:off x="18927445" y="9605010"/>
            <a:ext cx="15096490" cy="7522210"/>
          </a:xfrm>
          <a:prstGeom prst="rect">
            <a:avLst/>
          </a:prstGeom>
          <a:noFill/>
          <a:ln w="9525">
            <a:noFill/>
          </a:ln>
        </p:spPr>
      </p:pic>
      <p:sp>
        <p:nvSpPr>
          <p:cNvPr id="19" name="文本框 18"/>
          <p:cNvSpPr txBox="1"/>
          <p:nvPr/>
        </p:nvSpPr>
        <p:spPr>
          <a:xfrm>
            <a:off x="18927445" y="17686655"/>
            <a:ext cx="15240000" cy="1445260"/>
          </a:xfrm>
          <a:prstGeom prst="rect">
            <a:avLst/>
          </a:prstGeom>
          <a:noFill/>
        </p:spPr>
        <p:txBody>
          <a:bodyPr wrap="square" rtlCol="0">
            <a:spAutoFit/>
          </a:bodyPr>
          <a:p>
            <a:r>
              <a:rPr lang="en-US" altLang="zh-CN" sz="4400">
                <a:latin typeface="Times New Roman" panose="02020603050405020304" pitchFamily="18" charset="0"/>
                <a:ea typeface="微软雅黑" panose="020B0503020204020204" pitchFamily="34" charset="-122"/>
                <a:cs typeface="Times New Roman" panose="02020603050405020304" pitchFamily="18" charset="0"/>
              </a:rPr>
              <a:t>Key features and functions of intelligent decision support system for special equipment accident investigation</a:t>
            </a:r>
            <a:endParaRPr lang="en-US" altLang="zh-CN" sz="4400">
              <a:latin typeface="Times New Roman" panose="02020603050405020304" pitchFamily="18" charset="0"/>
              <a:ea typeface="微软雅黑" panose="020B0503020204020204" pitchFamily="34" charset="-122"/>
              <a:cs typeface="Times New Roman" panose="02020603050405020304" pitchFamily="18" charset="0"/>
            </a:endParaRPr>
          </a:p>
        </p:txBody>
      </p:sp>
      <p:pic>
        <p:nvPicPr>
          <p:cNvPr id="4" name="图片 -2147482622"/>
          <p:cNvPicPr>
            <a:picLocks noChangeAspect="1"/>
          </p:cNvPicPr>
          <p:nvPr/>
        </p:nvPicPr>
        <p:blipFill>
          <a:blip r:embed="rId3"/>
          <a:stretch>
            <a:fillRect/>
          </a:stretch>
        </p:blipFill>
        <p:spPr>
          <a:xfrm>
            <a:off x="18775045" y="25105995"/>
            <a:ext cx="15970250" cy="5273675"/>
          </a:xfrm>
          <a:prstGeom prst="rect">
            <a:avLst/>
          </a:prstGeom>
          <a:noFill/>
          <a:ln w="9525">
            <a:noFill/>
          </a:ln>
        </p:spPr>
      </p:pic>
      <p:sp>
        <p:nvSpPr>
          <p:cNvPr id="21" name="文本框 20"/>
          <p:cNvSpPr txBox="1"/>
          <p:nvPr/>
        </p:nvSpPr>
        <p:spPr>
          <a:xfrm>
            <a:off x="18705830" y="30699075"/>
            <a:ext cx="15277465" cy="768350"/>
          </a:xfrm>
          <a:prstGeom prst="rect">
            <a:avLst/>
          </a:prstGeom>
          <a:noFill/>
        </p:spPr>
        <p:txBody>
          <a:bodyPr wrap="square" rtlCol="0">
            <a:spAutoFit/>
          </a:bodyPr>
          <a:p>
            <a:r>
              <a:rPr lang="en-US" altLang="zh-CN" sz="4400" spc="-5">
                <a:latin typeface="Times New Roman" panose="02020603050405020304" pitchFamily="18" charset="0"/>
                <a:ea typeface="宋体" panose="02010600030101010101" pitchFamily="2" charset="-122"/>
              </a:rPr>
              <a:t>Fig. 3.Schematic diagram of system (sub module) structure design</a:t>
            </a:r>
            <a:endParaRPr lang="en-US" altLang="zh-CN" sz="4400" spc="-5">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3643</Words>
  <Application>WPS 演示</Application>
  <PresentationFormat>自定义</PresentationFormat>
  <Paragraphs>34</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Times New Roman</vt:lpstr>
      <vt:lpstr>微软雅黑</vt:lpstr>
      <vt:lpstr>Arial Unicode MS</vt:lpstr>
      <vt:lpstr>Calibri</vt:lpstr>
      <vt:lpstr>Calibri Light</vt:lpstr>
      <vt:lpstr>等线 Light</vt:lpstr>
      <vt:lpstr>等线</vt:lpstr>
      <vt:lpstr>Office 主题</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IBM</dc:creator>
  <cp:lastModifiedBy>笑^O^半世</cp:lastModifiedBy>
  <cp:revision>124</cp:revision>
  <dcterms:created xsi:type="dcterms:W3CDTF">2016-06-07T03:14:00Z</dcterms:created>
  <dcterms:modified xsi:type="dcterms:W3CDTF">2022-01-06T01:29:59Z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6A286FA2CCAC4B969D90E9E1C8E232BE</vt:lpwstr>
  </property>
  <property fmtid="{D5CDD505-2E9C-101B-9397-08002B2CF9AE}" pid="3" name="KSOProductBuildVer">
    <vt:lpwstr>2052-11.1.0.11194</vt:lpwstr>
  </property>
</Properties>
</file>