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43559730" cy="2159952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6803"/>
        <p:guide pos="1373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4283183" y="2880021"/>
            <a:ext cx="35011484" cy="8095806"/>
          </a:xfrm>
        </p:spPr>
        <p:txBody>
          <a:bodyPr lIns="90000" tIns="46800" rIns="90000" bIns="46800" anchor="b" anchorCtr="0">
            <a:normAutofit/>
          </a:bodyPr>
          <a:lstStyle>
            <a:lvl1pPr algn="ctr">
              <a:defRPr sz="18895"/>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4283183" y="11213939"/>
            <a:ext cx="35011484" cy="4637514"/>
          </a:xfrm>
        </p:spPr>
        <p:txBody>
          <a:bodyPr lIns="90000" tIns="46800" rIns="90000" bIns="46800">
            <a:normAutofit/>
          </a:bodyPr>
          <a:lstStyle>
            <a:lvl1pPr marL="0" indent="0" algn="ctr">
              <a:lnSpc>
                <a:spcPct val="110000"/>
              </a:lnSpc>
              <a:buNone/>
              <a:defRPr sz="7560" spc="200">
                <a:uFillTx/>
              </a:defRPr>
            </a:lvl1pPr>
            <a:lvl2pPr marL="1440180" indent="0" algn="ctr">
              <a:buNone/>
              <a:defRPr sz="6300"/>
            </a:lvl2pPr>
            <a:lvl3pPr marL="2879725" indent="0" algn="ctr">
              <a:buNone/>
              <a:defRPr sz="5670"/>
            </a:lvl3pPr>
            <a:lvl4pPr marL="4319905" indent="0" algn="ctr">
              <a:buNone/>
              <a:defRPr sz="5040"/>
            </a:lvl4pPr>
            <a:lvl5pPr marL="5760085" indent="0" algn="ctr">
              <a:buNone/>
              <a:defRPr sz="5040"/>
            </a:lvl5pPr>
            <a:lvl6pPr marL="7200265" indent="0" algn="ctr">
              <a:buNone/>
              <a:defRPr sz="5040"/>
            </a:lvl6pPr>
            <a:lvl7pPr marL="8640445" indent="0" algn="ctr">
              <a:buNone/>
              <a:defRPr sz="5040"/>
            </a:lvl7pPr>
            <a:lvl8pPr marL="10080625" indent="0" algn="ctr">
              <a:buNone/>
              <a:defRPr sz="5040"/>
            </a:lvl8pPr>
            <a:lvl9pPr marL="11520170" indent="0" algn="ctr">
              <a:buNone/>
              <a:defRPr sz="504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2173748" y="2437813"/>
            <a:ext cx="39204630" cy="1726878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4283183" y="7823678"/>
            <a:ext cx="35011484" cy="3208842"/>
          </a:xfrm>
        </p:spPr>
        <p:txBody>
          <a:bodyPr vert="horz" lIns="90000" tIns="46800" rIns="90000" bIns="46800" rtlCol="0" anchor="t" anchorCtr="0">
            <a:normAutofit/>
          </a:bodyPr>
          <a:lstStyle>
            <a:lvl1pPr algn="ctr">
              <a:defRPr sz="18895"/>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4283183" y="11213939"/>
            <a:ext cx="35011484" cy="1485365"/>
          </a:xfrm>
        </p:spPr>
        <p:txBody>
          <a:bodyPr lIns="90000" tIns="46800" rIns="90000" bIns="46800">
            <a:normAutofit/>
          </a:bodyPr>
          <a:lstStyle>
            <a:lvl1pPr algn="ctr">
              <a:lnSpc>
                <a:spcPct val="110000"/>
              </a:lnSpc>
              <a:buNone/>
              <a:defRPr sz="756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2173748" y="1916234"/>
            <a:ext cx="39191768" cy="2222378"/>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2173748" y="4694207"/>
            <a:ext cx="39191768" cy="14989714"/>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7112914" y="12121032"/>
            <a:ext cx="27757084" cy="2415135"/>
          </a:xfrm>
        </p:spPr>
        <p:txBody>
          <a:bodyPr lIns="90000" tIns="46800" rIns="90000" bIns="46800" anchor="b" anchorCtr="0">
            <a:normAutofit/>
          </a:bodyPr>
          <a:lstStyle>
            <a:lvl1pPr>
              <a:defRPr sz="1386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7112914" y="14536167"/>
            <a:ext cx="27757084" cy="2732618"/>
          </a:xfrm>
        </p:spPr>
        <p:txBody>
          <a:bodyPr lIns="90000" tIns="46800" rIns="90000" bIns="46800">
            <a:normAutofit/>
          </a:bodyPr>
          <a:lstStyle>
            <a:lvl1pPr marL="0" indent="0">
              <a:buNone/>
              <a:defRPr sz="5670">
                <a:solidFill>
                  <a:schemeClr val="tx1">
                    <a:lumMod val="65000"/>
                    <a:lumOff val="35000"/>
                  </a:schemeClr>
                </a:solidFill>
              </a:defRPr>
            </a:lvl1pPr>
            <a:lvl2pPr marL="1440180" indent="0">
              <a:buNone/>
              <a:defRPr sz="5040">
                <a:solidFill>
                  <a:schemeClr val="tx1">
                    <a:tint val="75000"/>
                  </a:schemeClr>
                </a:solidFill>
              </a:defRPr>
            </a:lvl2pPr>
            <a:lvl3pPr marL="2879725" indent="0">
              <a:buNone/>
              <a:defRPr sz="5040">
                <a:solidFill>
                  <a:schemeClr val="tx1">
                    <a:tint val="75000"/>
                  </a:schemeClr>
                </a:solidFill>
              </a:defRPr>
            </a:lvl3pPr>
            <a:lvl4pPr marL="4319905" indent="0">
              <a:buNone/>
              <a:defRPr sz="5040">
                <a:solidFill>
                  <a:schemeClr val="tx1">
                    <a:tint val="75000"/>
                  </a:schemeClr>
                </a:solidFill>
              </a:defRPr>
            </a:lvl4pPr>
            <a:lvl5pPr marL="5760085" indent="0">
              <a:buNone/>
              <a:defRPr sz="5040">
                <a:solidFill>
                  <a:schemeClr val="tx1">
                    <a:tint val="75000"/>
                  </a:schemeClr>
                </a:solidFill>
              </a:defRPr>
            </a:lvl5pPr>
            <a:lvl6pPr marL="7200265" indent="0">
              <a:buNone/>
              <a:defRPr sz="5040">
                <a:solidFill>
                  <a:schemeClr val="tx1">
                    <a:tint val="75000"/>
                  </a:schemeClr>
                </a:solidFill>
              </a:defRPr>
            </a:lvl6pPr>
            <a:lvl7pPr marL="8640445" indent="0">
              <a:buNone/>
              <a:defRPr sz="5040">
                <a:solidFill>
                  <a:schemeClr val="tx1">
                    <a:tint val="75000"/>
                  </a:schemeClr>
                </a:solidFill>
              </a:defRPr>
            </a:lvl7pPr>
            <a:lvl8pPr marL="10080625" indent="0">
              <a:buNone/>
              <a:defRPr sz="5040">
                <a:solidFill>
                  <a:schemeClr val="tx1">
                    <a:tint val="75000"/>
                  </a:schemeClr>
                </a:solidFill>
              </a:defRPr>
            </a:lvl8pPr>
            <a:lvl9pPr marL="11520170" indent="0">
              <a:buNone/>
              <a:defRPr sz="504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2173748" y="1916234"/>
            <a:ext cx="39191768" cy="2222378"/>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2173748" y="4728223"/>
            <a:ext cx="18496148" cy="14955698"/>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22907955" y="4728223"/>
            <a:ext cx="18496148" cy="14955698"/>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2173748" y="1916234"/>
            <a:ext cx="39191768" cy="2222378"/>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2173748" y="4501450"/>
            <a:ext cx="19087819" cy="1201898"/>
          </a:xfrm>
        </p:spPr>
        <p:txBody>
          <a:bodyPr lIns="101600" tIns="38100" rIns="76200" bIns="38100" anchor="t" anchorCtr="0">
            <a:normAutofit/>
          </a:bodyPr>
          <a:lstStyle>
            <a:lvl1pPr marL="0" indent="0">
              <a:lnSpc>
                <a:spcPct val="100000"/>
              </a:lnSpc>
              <a:buNone/>
              <a:defRPr sz="6300" b="1" spc="200">
                <a:solidFill>
                  <a:schemeClr val="tx1">
                    <a:lumMod val="75000"/>
                    <a:lumOff val="25000"/>
                  </a:schemeClr>
                </a:solidFill>
              </a:defRPr>
            </a:lvl1pPr>
            <a:lvl2pPr marL="1440180" indent="0">
              <a:buNone/>
              <a:defRPr sz="6300" b="1"/>
            </a:lvl2pPr>
            <a:lvl3pPr marL="2879725" indent="0">
              <a:buNone/>
              <a:defRPr sz="5670" b="1"/>
            </a:lvl3pPr>
            <a:lvl4pPr marL="4319905" indent="0">
              <a:buNone/>
              <a:defRPr sz="5040" b="1"/>
            </a:lvl4pPr>
            <a:lvl5pPr marL="5760085" indent="0">
              <a:buNone/>
              <a:defRPr sz="5040" b="1"/>
            </a:lvl5pPr>
            <a:lvl6pPr marL="7200265" indent="0">
              <a:buNone/>
              <a:defRPr sz="5040" b="1"/>
            </a:lvl6pPr>
            <a:lvl7pPr marL="8640445" indent="0">
              <a:buNone/>
              <a:defRPr sz="5040" b="1"/>
            </a:lvl7pPr>
            <a:lvl8pPr marL="10080625" indent="0">
              <a:buNone/>
              <a:defRPr sz="5040" b="1"/>
            </a:lvl8pPr>
            <a:lvl9pPr marL="11520170" indent="0">
              <a:buNone/>
              <a:defRPr sz="504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2173748" y="5839412"/>
            <a:ext cx="19087819" cy="13844509"/>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22279662" y="4477919"/>
            <a:ext cx="19087819" cy="1201898"/>
          </a:xfrm>
        </p:spPr>
        <p:txBody>
          <a:bodyPr vert="horz" lIns="101600" tIns="38100" rIns="76200" bIns="38100" rtlCol="0" anchor="t" anchorCtr="0">
            <a:normAutofit/>
          </a:bodyPr>
          <a:lstStyle>
            <a:lvl1pPr marL="0" indent="0">
              <a:lnSpc>
                <a:spcPct val="100000"/>
              </a:lnSpc>
              <a:buNone/>
              <a:defRPr sz="6300" b="1" spc="200">
                <a:solidFill>
                  <a:schemeClr val="tx1">
                    <a:lumMod val="75000"/>
                    <a:lumOff val="25000"/>
                  </a:schemeClr>
                </a:solidFill>
              </a:defRPr>
            </a:lvl1pPr>
            <a:lvl2pPr marL="1440180" indent="0">
              <a:buNone/>
              <a:defRPr sz="6300" b="1"/>
            </a:lvl2pPr>
            <a:lvl3pPr marL="2879725" indent="0">
              <a:buNone/>
              <a:defRPr sz="5670" b="1"/>
            </a:lvl3pPr>
            <a:lvl4pPr marL="4319905" indent="0">
              <a:buNone/>
              <a:defRPr sz="5040" b="1"/>
            </a:lvl4pPr>
            <a:lvl5pPr marL="5760085" indent="0">
              <a:buNone/>
              <a:defRPr sz="5040" b="1"/>
            </a:lvl5pPr>
            <a:lvl6pPr marL="7200265" indent="0">
              <a:buNone/>
              <a:defRPr sz="5040" b="1"/>
            </a:lvl6pPr>
            <a:lvl7pPr marL="8640445" indent="0">
              <a:buNone/>
              <a:defRPr sz="5040" b="1"/>
            </a:lvl7pPr>
            <a:lvl8pPr marL="10080625" indent="0">
              <a:buNone/>
              <a:defRPr sz="5040" b="1"/>
            </a:lvl8pPr>
            <a:lvl9pPr marL="11520170" indent="0">
              <a:buNone/>
              <a:defRPr sz="504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22279662" y="5839412"/>
            <a:ext cx="19087819" cy="13844509"/>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2173748" y="1916234"/>
            <a:ext cx="39191768" cy="2222378"/>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2173497" y="4898035"/>
            <a:ext cx="18697069" cy="14514104"/>
          </a:xfrm>
        </p:spPr>
        <p:txBody>
          <a:bodyPr vert="horz" lIns="90000" tIns="46800" rIns="90000" bIns="46800" rtlCol="0">
            <a:normAutofit/>
          </a:bodyPr>
          <a:lstStyle>
            <a:lvl1pPr>
              <a:buNone/>
              <a:defRPr sz="504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22689294" y="4898303"/>
            <a:ext cx="18676221" cy="14513490"/>
          </a:xfrm>
        </p:spPr>
        <p:txBody>
          <a:bodyPr vert="horz" lIns="90000" tIns="46800" rIns="90000" bIns="46800" rtlCol="0">
            <a:normAutofit/>
          </a:bodyPr>
          <a:lstStyle>
            <a:lvl1pPr>
              <a:buNone/>
              <a:defRPr sz="504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36567836" y="2880021"/>
            <a:ext cx="3730099" cy="15840114"/>
          </a:xfrm>
        </p:spPr>
        <p:txBody>
          <a:bodyPr vert="eaVert" lIns="90000" tIns="46800" rIns="90000" bIns="46800" rtlCol="0" anchor="ctr" anchorCtr="0">
            <a:normAutofit/>
          </a:bodyPr>
          <a:lstStyle>
            <a:lvl1pPr>
              <a:buNone/>
              <a:defRPr sz="882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3267053" y="2880021"/>
            <a:ext cx="32760562" cy="15840114"/>
          </a:xfrm>
        </p:spPr>
        <p:txBody>
          <a:bodyPr vert="eaVert" lIns="46800" tIns="46800" rIns="46800" bIns="46800"/>
          <a:lstStyle>
            <a:lvl1pPr marL="720090" indent="-720090">
              <a:spcAft>
                <a:spcPts val="1000"/>
              </a:spcAft>
              <a:defRPr spc="300"/>
            </a:lvl1pPr>
            <a:lvl2pPr marL="2160270" indent="-720090">
              <a:defRPr spc="300"/>
            </a:lvl2pPr>
            <a:lvl3pPr marL="3600450" indent="-720090">
              <a:defRPr spc="300"/>
            </a:lvl3pPr>
            <a:lvl4pPr marL="5039995" indent="-720090">
              <a:defRPr spc="300"/>
            </a:lvl4pPr>
            <a:lvl5pPr marL="6480175" indent="-72009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2173748" y="1916234"/>
            <a:ext cx="39191768" cy="2222378"/>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2173748" y="4694207"/>
            <a:ext cx="39191768" cy="14989714"/>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2186610" y="19888017"/>
            <a:ext cx="9646809" cy="997802"/>
          </a:xfrm>
          <a:prstGeom prst="rect">
            <a:avLst/>
          </a:prstGeom>
        </p:spPr>
        <p:txBody>
          <a:bodyPr vert="horz" lIns="91440" tIns="45720" rIns="91440" bIns="45720" rtlCol="0" anchor="ctr">
            <a:normAutofit/>
          </a:bodyPr>
          <a:lstStyle>
            <a:lvl1pPr algn="l">
              <a:defRPr sz="315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14706024" y="19888017"/>
            <a:ext cx="14148653" cy="997802"/>
          </a:xfrm>
          <a:prstGeom prst="rect">
            <a:avLst/>
          </a:prstGeom>
        </p:spPr>
        <p:txBody>
          <a:bodyPr vert="horz" lIns="91440" tIns="45720" rIns="91440" bIns="45720" rtlCol="0" anchor="ctr">
            <a:normAutofit/>
          </a:bodyPr>
          <a:lstStyle>
            <a:lvl1pPr algn="ctr">
              <a:defRPr sz="31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31718707" y="19888017"/>
            <a:ext cx="9646809" cy="997802"/>
          </a:xfrm>
          <a:prstGeom prst="rect">
            <a:avLst/>
          </a:prstGeom>
        </p:spPr>
        <p:txBody>
          <a:bodyPr vert="horz" lIns="91440" tIns="45720" rIns="91440" bIns="45720" rtlCol="0" anchor="ctr">
            <a:normAutofit/>
          </a:bodyPr>
          <a:lstStyle>
            <a:lvl1pPr algn="r">
              <a:defRPr sz="31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879725" rtl="0" eaLnBrk="1" fontAlgn="auto" latinLnBrk="0" hangingPunct="1">
        <a:lnSpc>
          <a:spcPct val="100000"/>
        </a:lnSpc>
        <a:spcBef>
          <a:spcPct val="0"/>
        </a:spcBef>
        <a:buNone/>
        <a:defRPr sz="1134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720090" indent="-720090" algn="l" defTabSz="2879725" rtl="0" eaLnBrk="1" fontAlgn="auto" latinLnBrk="0" hangingPunct="1">
        <a:lnSpc>
          <a:spcPct val="130000"/>
        </a:lnSpc>
        <a:spcBef>
          <a:spcPts val="5"/>
        </a:spcBef>
        <a:spcAft>
          <a:spcPts val="1000"/>
        </a:spcAft>
        <a:buFont typeface="Arial" panose="020B0604020202020204" pitchFamily="34" charset="0"/>
        <a:buChar char="●"/>
        <a:defRPr sz="567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2160270" indent="-720090" algn="l" defTabSz="2879725" rtl="0" eaLnBrk="1" fontAlgn="auto" latinLnBrk="0" hangingPunct="1">
        <a:lnSpc>
          <a:spcPct val="120000"/>
        </a:lnSpc>
        <a:spcBef>
          <a:spcPts val="5"/>
        </a:spcBef>
        <a:spcAft>
          <a:spcPts val="600"/>
        </a:spcAft>
        <a:buFont typeface="Arial" panose="020B0604020202020204" pitchFamily="34" charset="0"/>
        <a:buChar char="●"/>
        <a:tabLst>
          <a:tab pos="5069840" algn="l"/>
          <a:tab pos="5069840" algn="l"/>
          <a:tab pos="5069840" algn="l"/>
          <a:tab pos="5069840" algn="l"/>
        </a:tabLst>
        <a:defRPr sz="504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3600450" indent="-720090" algn="l" defTabSz="2879725" rtl="0" eaLnBrk="1" fontAlgn="auto" latinLnBrk="0" hangingPunct="1">
        <a:lnSpc>
          <a:spcPct val="120000"/>
        </a:lnSpc>
        <a:spcBef>
          <a:spcPts val="5"/>
        </a:spcBef>
        <a:spcAft>
          <a:spcPts val="600"/>
        </a:spcAft>
        <a:buFont typeface="Arial" panose="020B0604020202020204" pitchFamily="34" charset="0"/>
        <a:buChar char="●"/>
        <a:defRPr sz="504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5039995" indent="-720090" algn="l" defTabSz="2879725" rtl="0" eaLnBrk="1" fontAlgn="auto" latinLnBrk="0" hangingPunct="1">
        <a:lnSpc>
          <a:spcPct val="120000"/>
        </a:lnSpc>
        <a:spcBef>
          <a:spcPts val="5"/>
        </a:spcBef>
        <a:spcAft>
          <a:spcPts val="300"/>
        </a:spcAft>
        <a:buFont typeface="Wingdings" panose="05000000000000000000" charset="0"/>
        <a:buChar char=""/>
        <a:defRPr sz="44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6480175" indent="-720090" algn="l" defTabSz="2879725" rtl="0" eaLnBrk="1" fontAlgn="auto" latinLnBrk="0" hangingPunct="1">
        <a:lnSpc>
          <a:spcPct val="120000"/>
        </a:lnSpc>
        <a:spcBef>
          <a:spcPts val="5"/>
        </a:spcBef>
        <a:spcAft>
          <a:spcPts val="300"/>
        </a:spcAft>
        <a:buFont typeface="Arial" panose="020B0604020202020204" pitchFamily="34" charset="0"/>
        <a:buChar char="•"/>
        <a:defRPr sz="44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7920355" indent="-720090" algn="l" defTabSz="2879725" rtl="0" eaLnBrk="1" latinLnBrk="0" hangingPunct="1">
        <a:lnSpc>
          <a:spcPct val="90000"/>
        </a:lnSpc>
        <a:spcBef>
          <a:spcPts val="1580"/>
        </a:spcBef>
        <a:buFont typeface="Arial" panose="020B0604020202020204" pitchFamily="34" charset="0"/>
        <a:buChar char="•"/>
        <a:defRPr sz="5670" kern="1200">
          <a:solidFill>
            <a:schemeClr val="tx1"/>
          </a:solidFill>
          <a:latin typeface="+mn-lt"/>
          <a:ea typeface="+mn-ea"/>
          <a:cs typeface="+mn-cs"/>
        </a:defRPr>
      </a:lvl6pPr>
      <a:lvl7pPr marL="9359900" indent="-720090" algn="l" defTabSz="2879725" rtl="0" eaLnBrk="1" latinLnBrk="0" hangingPunct="1">
        <a:lnSpc>
          <a:spcPct val="90000"/>
        </a:lnSpc>
        <a:spcBef>
          <a:spcPts val="1580"/>
        </a:spcBef>
        <a:buFont typeface="Arial" panose="020B0604020202020204" pitchFamily="34" charset="0"/>
        <a:buChar char="•"/>
        <a:defRPr sz="5670" kern="1200">
          <a:solidFill>
            <a:schemeClr val="tx1"/>
          </a:solidFill>
          <a:latin typeface="+mn-lt"/>
          <a:ea typeface="+mn-ea"/>
          <a:cs typeface="+mn-cs"/>
        </a:defRPr>
      </a:lvl7pPr>
      <a:lvl8pPr marL="10800080" indent="-720090" algn="l" defTabSz="2879725" rtl="0" eaLnBrk="1" latinLnBrk="0" hangingPunct="1">
        <a:lnSpc>
          <a:spcPct val="90000"/>
        </a:lnSpc>
        <a:spcBef>
          <a:spcPts val="1580"/>
        </a:spcBef>
        <a:buFont typeface="Arial" panose="020B0604020202020204" pitchFamily="34" charset="0"/>
        <a:buChar char="•"/>
        <a:defRPr sz="5670" kern="1200">
          <a:solidFill>
            <a:schemeClr val="tx1"/>
          </a:solidFill>
          <a:latin typeface="+mn-lt"/>
          <a:ea typeface="+mn-ea"/>
          <a:cs typeface="+mn-cs"/>
        </a:defRPr>
      </a:lvl8pPr>
      <a:lvl9pPr marL="12240260" indent="-720090" algn="l" defTabSz="2879725" rtl="0" eaLnBrk="1" latinLnBrk="0" hangingPunct="1">
        <a:lnSpc>
          <a:spcPct val="90000"/>
        </a:lnSpc>
        <a:spcBef>
          <a:spcPts val="1580"/>
        </a:spcBef>
        <a:buFont typeface="Arial" panose="020B0604020202020204" pitchFamily="34" charset="0"/>
        <a:buChar char="•"/>
        <a:defRPr sz="5670" kern="1200">
          <a:solidFill>
            <a:schemeClr val="tx1"/>
          </a:solidFill>
          <a:latin typeface="+mn-lt"/>
          <a:ea typeface="+mn-ea"/>
          <a:cs typeface="+mn-cs"/>
        </a:defRPr>
      </a:lvl9pPr>
    </p:bodyStyle>
    <p:otherStyle>
      <a:defPPr>
        <a:defRPr lang="zh-CN"/>
      </a:defPPr>
      <a:lvl1pPr marL="0" algn="l" defTabSz="2879725" rtl="0" eaLnBrk="1" latinLnBrk="0" hangingPunct="1">
        <a:defRPr sz="5670" kern="1200">
          <a:solidFill>
            <a:schemeClr val="tx1"/>
          </a:solidFill>
          <a:latin typeface="+mn-lt"/>
          <a:ea typeface="+mn-ea"/>
          <a:cs typeface="+mn-cs"/>
        </a:defRPr>
      </a:lvl1pPr>
      <a:lvl2pPr marL="1440180" algn="l" defTabSz="2879725" rtl="0" eaLnBrk="1" latinLnBrk="0" hangingPunct="1">
        <a:defRPr sz="5670" kern="1200">
          <a:solidFill>
            <a:schemeClr val="tx1"/>
          </a:solidFill>
          <a:latin typeface="+mn-lt"/>
          <a:ea typeface="+mn-ea"/>
          <a:cs typeface="+mn-cs"/>
        </a:defRPr>
      </a:lvl2pPr>
      <a:lvl3pPr marL="2879725" algn="l" defTabSz="2879725" rtl="0" eaLnBrk="1" latinLnBrk="0" hangingPunct="1">
        <a:defRPr sz="5670" kern="1200">
          <a:solidFill>
            <a:schemeClr val="tx1"/>
          </a:solidFill>
          <a:latin typeface="+mn-lt"/>
          <a:ea typeface="+mn-ea"/>
          <a:cs typeface="+mn-cs"/>
        </a:defRPr>
      </a:lvl3pPr>
      <a:lvl4pPr marL="4319905" algn="l" defTabSz="2879725" rtl="0" eaLnBrk="1" latinLnBrk="0" hangingPunct="1">
        <a:defRPr sz="5670" kern="1200">
          <a:solidFill>
            <a:schemeClr val="tx1"/>
          </a:solidFill>
          <a:latin typeface="+mn-lt"/>
          <a:ea typeface="+mn-ea"/>
          <a:cs typeface="+mn-cs"/>
        </a:defRPr>
      </a:lvl4pPr>
      <a:lvl5pPr marL="5760085" algn="l" defTabSz="2879725" rtl="0" eaLnBrk="1" latinLnBrk="0" hangingPunct="1">
        <a:defRPr sz="5670" kern="1200">
          <a:solidFill>
            <a:schemeClr val="tx1"/>
          </a:solidFill>
          <a:latin typeface="+mn-lt"/>
          <a:ea typeface="+mn-ea"/>
          <a:cs typeface="+mn-cs"/>
        </a:defRPr>
      </a:lvl5pPr>
      <a:lvl6pPr marL="7200265" algn="l" defTabSz="2879725" rtl="0" eaLnBrk="1" latinLnBrk="0" hangingPunct="1">
        <a:defRPr sz="5670" kern="1200">
          <a:solidFill>
            <a:schemeClr val="tx1"/>
          </a:solidFill>
          <a:latin typeface="+mn-lt"/>
          <a:ea typeface="+mn-ea"/>
          <a:cs typeface="+mn-cs"/>
        </a:defRPr>
      </a:lvl6pPr>
      <a:lvl7pPr marL="8640445" algn="l" defTabSz="2879725" rtl="0" eaLnBrk="1" latinLnBrk="0" hangingPunct="1">
        <a:defRPr sz="5670" kern="1200">
          <a:solidFill>
            <a:schemeClr val="tx1"/>
          </a:solidFill>
          <a:latin typeface="+mn-lt"/>
          <a:ea typeface="+mn-ea"/>
          <a:cs typeface="+mn-cs"/>
        </a:defRPr>
      </a:lvl7pPr>
      <a:lvl8pPr marL="10080625" algn="l" defTabSz="2879725" rtl="0" eaLnBrk="1" latinLnBrk="0" hangingPunct="1">
        <a:defRPr sz="5670" kern="1200">
          <a:solidFill>
            <a:schemeClr val="tx1"/>
          </a:solidFill>
          <a:latin typeface="+mn-lt"/>
          <a:ea typeface="+mn-ea"/>
          <a:cs typeface="+mn-cs"/>
        </a:defRPr>
      </a:lvl8pPr>
      <a:lvl9pPr marL="11520170" algn="l" defTabSz="2879725"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vmlDrawing" Target="../drawings/vmlDrawing1.vml"/><Relationship Id="rId8" Type="http://schemas.openxmlformats.org/officeDocument/2006/relationships/slideLayout" Target="../slideLayouts/slideLayout1.xml"/><Relationship Id="rId7" Type="http://schemas.openxmlformats.org/officeDocument/2006/relationships/tags" Target="../tags/tag6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5591175" y="227330"/>
            <a:ext cx="32779970" cy="3150870"/>
          </a:xfrm>
          <a:noFill/>
        </p:spPr>
        <p:txBody>
          <a:bodyPr>
            <a:noAutofit/>
          </a:bodyPr>
          <a:p>
            <a:pPr algn="ctr"/>
            <a:r>
              <a:rPr lang="zh-CN" altLang="en-US" sz="8800" spc="0">
                <a:solidFill>
                  <a:schemeClr val="tx1"/>
                </a:solidFill>
                <a:latin typeface="+mn-lt"/>
                <a:ea typeface="+mn-ea"/>
                <a:cs typeface="+mn-cs"/>
              </a:rPr>
              <a:t>Research and application of virtual reality technology in hydropower station production</a:t>
            </a:r>
            <a:endParaRPr lang="zh-CN" altLang="en-US" sz="8800" b="0" spc="0">
              <a:solidFill>
                <a:schemeClr val="tx1"/>
              </a:solidFill>
              <a:effectLst>
                <a:outerShdw blurRad="50800" dist="38100" dir="5400000" algn="t" rotWithShape="0">
                  <a:prstClr val="black">
                    <a:alpha val="40000"/>
                  </a:prstClr>
                </a:outerShdw>
              </a:effectLst>
              <a:uFillTx/>
              <a:latin typeface="+mn-lt"/>
              <a:ea typeface="+mn-ea"/>
              <a:cs typeface="+mn-cs"/>
            </a:endParaRPr>
          </a:p>
        </p:txBody>
      </p:sp>
      <p:sp>
        <p:nvSpPr>
          <p:cNvPr id="4" name="文本框 3"/>
          <p:cNvSpPr txBox="1"/>
          <p:nvPr/>
        </p:nvSpPr>
        <p:spPr>
          <a:xfrm>
            <a:off x="12586335" y="3378200"/>
            <a:ext cx="18387695" cy="2584450"/>
          </a:xfrm>
          <a:prstGeom prst="rect">
            <a:avLst/>
          </a:prstGeom>
          <a:noFill/>
        </p:spPr>
        <p:txBody>
          <a:bodyPr wrap="square" rtlCol="0">
            <a:spAutoFit/>
          </a:bodyPr>
          <a:p>
            <a:pPr algn="ctr"/>
            <a:r>
              <a:rPr lang="zh-CN" altLang="en-US" sz="5400" b="1">
                <a:solidFill>
                  <a:schemeClr val="tx2">
                    <a:lumMod val="75000"/>
                    <a:lumOff val="25000"/>
                  </a:schemeClr>
                </a:solidFill>
              </a:rPr>
              <a:t>Wenhui Liu</a:t>
            </a:r>
            <a:endParaRPr lang="zh-CN" altLang="en-US" sz="5400" b="1">
              <a:solidFill>
                <a:schemeClr val="tx2">
                  <a:lumMod val="75000"/>
                  <a:lumOff val="25000"/>
                </a:schemeClr>
              </a:solidFill>
            </a:endParaRPr>
          </a:p>
          <a:p>
            <a:pPr algn="ctr"/>
            <a:r>
              <a:rPr lang="zh-CN" altLang="en-US" sz="5400" b="1">
                <a:solidFill>
                  <a:schemeClr val="tx2">
                    <a:lumMod val="75000"/>
                    <a:lumOff val="25000"/>
                  </a:schemeClr>
                </a:solidFill>
              </a:rPr>
              <a:t>Powerchina Huadong Engineering Corporation Limited</a:t>
            </a:r>
            <a:endParaRPr lang="zh-CN" altLang="en-US" sz="5400" b="1">
              <a:solidFill>
                <a:schemeClr val="tx2">
                  <a:lumMod val="75000"/>
                  <a:lumOff val="25000"/>
                </a:schemeClr>
              </a:solidFill>
            </a:endParaRPr>
          </a:p>
          <a:p>
            <a:pPr algn="ctr"/>
            <a:r>
              <a:rPr lang="zh-CN" altLang="en-US" sz="5400" b="1">
                <a:solidFill>
                  <a:schemeClr val="tx2">
                    <a:lumMod val="75000"/>
                    <a:lumOff val="25000"/>
                  </a:schemeClr>
                </a:solidFill>
              </a:rPr>
              <a:t>liu_wh2@hdec.com</a:t>
            </a:r>
            <a:endParaRPr lang="zh-CN" altLang="en-US" sz="5400" b="1">
              <a:solidFill>
                <a:schemeClr val="tx2">
                  <a:lumMod val="75000"/>
                  <a:lumOff val="25000"/>
                </a:schemeClr>
              </a:solidFill>
            </a:endParaRPr>
          </a:p>
        </p:txBody>
      </p:sp>
      <p:sp>
        <p:nvSpPr>
          <p:cNvPr id="100" name="文本框 99"/>
          <p:cNvSpPr txBox="1"/>
          <p:nvPr/>
        </p:nvSpPr>
        <p:spPr>
          <a:xfrm>
            <a:off x="495300" y="5036820"/>
            <a:ext cx="11636375" cy="7355205"/>
          </a:xfrm>
          <a:prstGeom prst="rect">
            <a:avLst/>
          </a:prstGeom>
          <a:solidFill>
            <a:schemeClr val="accent2">
              <a:lumMod val="20000"/>
              <a:lumOff val="80000"/>
            </a:schemeClr>
          </a:solidFill>
          <a:ln w="9525">
            <a:noFill/>
          </a:ln>
        </p:spPr>
        <p:txBody>
          <a:bodyPr wrap="square">
            <a:spAutoFit/>
          </a:bodyPr>
          <a:p>
            <a:pPr indent="172720"/>
            <a:r>
              <a:rPr lang="en-US" sz="4000" b="1">
                <a:latin typeface="Times New Roman" panose="02020603050405020304" charset="0"/>
                <a:cs typeface="Times New Roman" panose="02020603050405020304" charset="0"/>
              </a:rPr>
              <a:t>Abstract</a:t>
            </a:r>
            <a:endParaRPr lang="en-US" sz="4000" b="1">
              <a:latin typeface="Times New Roman" panose="02020603050405020304" charset="0"/>
              <a:cs typeface="Times New Roman" panose="02020603050405020304" charset="0"/>
            </a:endParaRPr>
          </a:p>
          <a:p>
            <a:pPr indent="172720"/>
            <a:r>
              <a:rPr lang="en-US" sz="3600">
                <a:latin typeface="Times New Roman" panose="02020603050405020304" charset="0"/>
                <a:cs typeface="Times New Roman" panose="02020603050405020304" charset="0"/>
              </a:rPr>
              <a:t>Generalized virtual reality technology includes virtual reality (VR), augmented reality (AR) and mixed reality (MR), which are immersive, interactive and imaginative. This paper combines the characteristics of virtual reality technology  and hydropower station production to enumerate the application scenarios of virtual reality technology,such as immersive training, virtual operation, virtual overhaul and and maintenance, remote fault diagnosis and emergency plan rehearsal in hydropower station production .Virtual reality technology can provide more operation opportunities for hydropower station operators, shorten the training time of operators and improve the technical level of operators.</a:t>
            </a:r>
            <a:endParaRPr lang="en-US" altLang="en-US" sz="3600">
              <a:latin typeface="Times New Roman" panose="02020603050405020304" charset="0"/>
              <a:cs typeface="Times New Roman" panose="02020603050405020304" charset="0"/>
            </a:endParaRPr>
          </a:p>
        </p:txBody>
      </p:sp>
      <p:sp>
        <p:nvSpPr>
          <p:cNvPr id="6" name="文本框 5"/>
          <p:cNvSpPr txBox="1"/>
          <p:nvPr/>
        </p:nvSpPr>
        <p:spPr>
          <a:xfrm>
            <a:off x="495300" y="12884785"/>
            <a:ext cx="11637010" cy="7908925"/>
          </a:xfrm>
          <a:prstGeom prst="rect">
            <a:avLst/>
          </a:prstGeom>
          <a:solidFill>
            <a:schemeClr val="accent2">
              <a:lumMod val="20000"/>
              <a:lumOff val="80000"/>
            </a:schemeClr>
          </a:solidFill>
          <a:ln w="9525">
            <a:noFill/>
          </a:ln>
        </p:spPr>
        <p:txBody>
          <a:bodyPr wrap="square">
            <a:spAutoFit/>
          </a:bodyPr>
          <a:p>
            <a:pPr indent="172720"/>
            <a:r>
              <a:rPr lang="zh-CN" altLang="en-US" sz="4000" b="1">
                <a:sym typeface="+mn-ea"/>
              </a:rPr>
              <a:t>Virtual environment building method</a:t>
            </a:r>
            <a:endParaRPr lang="zh-CN" altLang="en-US" sz="4000" b="1"/>
          </a:p>
          <a:p>
            <a:pPr indent="172720"/>
            <a:r>
              <a:rPr lang="en-US" altLang="en-US" sz="3600">
                <a:latin typeface="Times New Roman" panose="02020603050405020304" charset="0"/>
                <a:cs typeface="Times New Roman" panose="02020603050405020304" charset="0"/>
              </a:rPr>
              <a:t>The main technologies for roaming in virtual environment are Geometry-Based Modeling and Rendering, Image-Based Modeling and Rendering and hybrid modeling. Geometry-Based Modeling and Rendering (GBMR) is commonly used in the modeling of large-scale scenes. Its main workflow as shown in the Fig.1.</a:t>
            </a:r>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r>
              <a:rPr lang="en-US" altLang="en-US" sz="3600">
                <a:latin typeface="Times New Roman" panose="02020603050405020304" charset="0"/>
                <a:cs typeface="Times New Roman" panose="02020603050405020304" charset="0"/>
              </a:rPr>
              <a:t>Fig. 1.Virtual roaming technology workflow based on GBMR</a:t>
            </a:r>
            <a:endParaRPr lang="en-US" altLang="en-US" sz="3600">
              <a:latin typeface="Times New Roman" panose="02020603050405020304" charset="0"/>
              <a:cs typeface="Times New Roman" panose="02020603050405020304" charset="0"/>
            </a:endParaRPr>
          </a:p>
        </p:txBody>
      </p:sp>
      <p:graphicFrame>
        <p:nvGraphicFramePr>
          <p:cNvPr id="3" name="对象 -2147482624"/>
          <p:cNvGraphicFramePr>
            <a:graphicFrameLocks noChangeAspect="1"/>
          </p:cNvGraphicFramePr>
          <p:nvPr/>
        </p:nvGraphicFramePr>
        <p:xfrm>
          <a:off x="3260090" y="17153890"/>
          <a:ext cx="7016750" cy="2531745"/>
        </p:xfrm>
        <a:graphic>
          <a:graphicData uri="http://schemas.openxmlformats.org/presentationml/2006/ole">
            <mc:AlternateContent xmlns:mc="http://schemas.openxmlformats.org/markup-compatibility/2006">
              <mc:Choice xmlns:v="urn:schemas-microsoft-com:vml" Requires="v">
                <p:oleObj spid="_x0000_s3076" name="" r:id="rId2" imgW="6056630" imgH="1966595" progId="Visio.Drawing.15">
                  <p:embed/>
                </p:oleObj>
              </mc:Choice>
              <mc:Fallback>
                <p:oleObj name="" r:id="rId2" imgW="6056630" imgH="1966595" progId="Visio.Drawing.15">
                  <p:embed/>
                  <p:pic>
                    <p:nvPicPr>
                      <p:cNvPr id="0" name="图片 3075"/>
                      <p:cNvPicPr/>
                      <p:nvPr/>
                    </p:nvPicPr>
                    <p:blipFill>
                      <a:blip r:embed="rId3"/>
                      <a:stretch>
                        <a:fillRect/>
                      </a:stretch>
                    </p:blipFill>
                    <p:spPr>
                      <a:xfrm>
                        <a:off x="3260090" y="17153890"/>
                        <a:ext cx="7016750" cy="2531745"/>
                      </a:xfrm>
                      <a:prstGeom prst="rect">
                        <a:avLst/>
                      </a:prstGeom>
                      <a:noFill/>
                      <a:ln w="38100">
                        <a:noFill/>
                        <a:miter/>
                      </a:ln>
                    </p:spPr>
                  </p:pic>
                </p:oleObj>
              </mc:Fallback>
            </mc:AlternateContent>
          </a:graphicData>
        </a:graphic>
      </p:graphicFrame>
      <p:sp>
        <p:nvSpPr>
          <p:cNvPr id="7" name="文本框 6"/>
          <p:cNvSpPr txBox="1"/>
          <p:nvPr/>
        </p:nvSpPr>
        <p:spPr>
          <a:xfrm>
            <a:off x="12405360" y="6576695"/>
            <a:ext cx="18791555" cy="6247130"/>
          </a:xfrm>
          <a:prstGeom prst="rect">
            <a:avLst/>
          </a:prstGeom>
          <a:solidFill>
            <a:schemeClr val="accent2">
              <a:lumMod val="20000"/>
              <a:lumOff val="80000"/>
            </a:schemeClr>
          </a:solidFill>
          <a:ln w="9525">
            <a:noFill/>
          </a:ln>
        </p:spPr>
        <p:txBody>
          <a:bodyPr wrap="square">
            <a:spAutoFit/>
          </a:bodyPr>
          <a:p>
            <a:pPr indent="172720"/>
            <a:r>
              <a:rPr lang="en-US" altLang="en-US" sz="4000" b="1">
                <a:latin typeface="Times New Roman" panose="02020603050405020304" charset="0"/>
                <a:cs typeface="Times New Roman" panose="02020603050405020304" charset="0"/>
              </a:rPr>
              <a:t>Immersive training</a:t>
            </a:r>
            <a:endParaRPr lang="en-US" altLang="en-US" sz="4000" b="1">
              <a:latin typeface="Times New Roman" panose="02020603050405020304" charset="0"/>
              <a:cs typeface="Times New Roman" panose="02020603050405020304" charset="0"/>
            </a:endParaRPr>
          </a:p>
          <a:p>
            <a:pPr indent="172720"/>
            <a:r>
              <a:rPr lang="en-US" altLang="en-US" sz="3600">
                <a:latin typeface="Times New Roman" panose="02020603050405020304" charset="0"/>
                <a:cs typeface="Times New Roman" panose="02020603050405020304" charset="0"/>
              </a:rPr>
              <a:t>The traditional training method of hydropower station is mainly the combination of documents, pictures and videos, which has some obvious disadvantages, such as poor interactivity and poor sense of substitution, besides,  it also can not provide the immersive experience. The immersive and interactive characteristics of virtual reality technology can effectively improve this situation and will effectively improve the training effect.</a:t>
            </a:r>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r>
              <a:rPr lang="en-US" altLang="en-US" sz="3600">
                <a:latin typeface="Times New Roman" panose="02020603050405020304" charset="0"/>
                <a:cs typeface="Times New Roman" panose="02020603050405020304" charset="0"/>
              </a:rPr>
              <a:t>  Fig. 2.VR roaming </a:t>
            </a:r>
            <a:endParaRPr lang="en-US" altLang="en-US" sz="3600">
              <a:latin typeface="Times New Roman" panose="02020603050405020304" charset="0"/>
              <a:cs typeface="Times New Roman" panose="02020603050405020304" charset="0"/>
            </a:endParaRPr>
          </a:p>
        </p:txBody>
      </p:sp>
      <p:pic>
        <p:nvPicPr>
          <p:cNvPr id="5" name="图片 1"/>
          <p:cNvPicPr>
            <a:picLocks noChangeAspect="1"/>
          </p:cNvPicPr>
          <p:nvPr/>
        </p:nvPicPr>
        <p:blipFill>
          <a:blip r:embed="rId4"/>
          <a:stretch>
            <a:fillRect/>
          </a:stretch>
        </p:blipFill>
        <p:spPr>
          <a:xfrm>
            <a:off x="17618710" y="10079355"/>
            <a:ext cx="8180705" cy="2006600"/>
          </a:xfrm>
          <a:prstGeom prst="rect">
            <a:avLst/>
          </a:prstGeom>
          <a:noFill/>
          <a:ln w="9525">
            <a:noFill/>
          </a:ln>
        </p:spPr>
      </p:pic>
      <p:sp>
        <p:nvSpPr>
          <p:cNvPr id="8" name="文本框 7"/>
          <p:cNvSpPr txBox="1"/>
          <p:nvPr/>
        </p:nvSpPr>
        <p:spPr>
          <a:xfrm>
            <a:off x="12405360" y="13438505"/>
            <a:ext cx="18791555" cy="7355205"/>
          </a:xfrm>
          <a:prstGeom prst="rect">
            <a:avLst/>
          </a:prstGeom>
          <a:solidFill>
            <a:schemeClr val="accent3">
              <a:lumMod val="20000"/>
              <a:lumOff val="80000"/>
            </a:schemeClr>
          </a:solidFill>
          <a:ln w="9525">
            <a:noFill/>
          </a:ln>
        </p:spPr>
        <p:txBody>
          <a:bodyPr wrap="square">
            <a:spAutoFit/>
          </a:bodyPr>
          <a:p>
            <a:pPr indent="172720"/>
            <a:r>
              <a:rPr lang="en-US" altLang="en-US" sz="4000" b="1">
                <a:latin typeface="Times New Roman" panose="02020603050405020304" charset="0"/>
                <a:cs typeface="Times New Roman" panose="02020603050405020304" charset="0"/>
              </a:rPr>
              <a:t>C.Virtual operation</a:t>
            </a:r>
            <a:endParaRPr lang="en-US" altLang="en-US" sz="4000" b="1">
              <a:latin typeface="Times New Roman" panose="02020603050405020304" charset="0"/>
              <a:cs typeface="Times New Roman" panose="02020603050405020304" charset="0"/>
            </a:endParaRPr>
          </a:p>
          <a:p>
            <a:pPr indent="172720"/>
            <a:r>
              <a:rPr lang="en-US" altLang="en-US" sz="3600">
                <a:latin typeface="Times New Roman" panose="02020603050405020304" charset="0"/>
                <a:cs typeface="Times New Roman" panose="02020603050405020304" charset="0"/>
              </a:rPr>
              <a:t>The hydropower station has a high level of automatization and Safety. The operators of the hydropower station have some opportunities to manually operate the equipment every year, However, it is not enough for operators to master equipment operation skills. So the virtual reality technology is used to provide more opportunities for manual operation practice in the virtual scene.This can greatly improve the ability of the hydropower station staff, and ensure that the hydropower station staff can operate the equipment manually even if the automatic control fails due to emergencies.</a:t>
            </a:r>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endParaRPr lang="en-US" altLang="en-US" sz="3600">
              <a:latin typeface="Times New Roman" panose="02020603050405020304" charset="0"/>
              <a:cs typeface="Times New Roman" panose="02020603050405020304" charset="0"/>
            </a:endParaRPr>
          </a:p>
          <a:p>
            <a:pPr indent="172720"/>
            <a:r>
              <a:rPr lang="en-US" altLang="en-US" sz="3600">
                <a:latin typeface="Times New Roman" panose="02020603050405020304" charset="0"/>
                <a:cs typeface="Times New Roman" panose="02020603050405020304" charset="0"/>
              </a:rPr>
              <a:t>Fig. 3.VR gloves</a:t>
            </a:r>
            <a:endParaRPr lang="en-US" altLang="en-US" sz="3600">
              <a:latin typeface="Times New Roman" panose="02020603050405020304" charset="0"/>
              <a:cs typeface="Times New Roman" panose="02020603050405020304" charset="0"/>
            </a:endParaRPr>
          </a:p>
        </p:txBody>
      </p:sp>
      <p:pic>
        <p:nvPicPr>
          <p:cNvPr id="9" name="图片 6"/>
          <p:cNvPicPr>
            <a:picLocks noChangeAspect="1"/>
          </p:cNvPicPr>
          <p:nvPr/>
        </p:nvPicPr>
        <p:blipFill>
          <a:blip r:embed="rId5"/>
          <a:stretch>
            <a:fillRect/>
          </a:stretch>
        </p:blipFill>
        <p:spPr>
          <a:xfrm>
            <a:off x="18685510" y="17880330"/>
            <a:ext cx="5743575" cy="2342515"/>
          </a:xfrm>
          <a:prstGeom prst="rect">
            <a:avLst/>
          </a:prstGeom>
          <a:noFill/>
          <a:ln w="9525">
            <a:noFill/>
          </a:ln>
        </p:spPr>
      </p:pic>
      <p:sp>
        <p:nvSpPr>
          <p:cNvPr id="10" name="文本框 9"/>
          <p:cNvSpPr txBox="1"/>
          <p:nvPr/>
        </p:nvSpPr>
        <p:spPr>
          <a:xfrm>
            <a:off x="31469330" y="5149850"/>
            <a:ext cx="11863705" cy="8278495"/>
          </a:xfrm>
          <a:prstGeom prst="rect">
            <a:avLst/>
          </a:prstGeom>
          <a:solidFill>
            <a:schemeClr val="accent2">
              <a:lumMod val="20000"/>
              <a:lumOff val="80000"/>
            </a:schemeClr>
          </a:solidFill>
          <a:ln w="9525">
            <a:noFill/>
          </a:ln>
        </p:spPr>
        <p:txBody>
          <a:bodyPr wrap="square">
            <a:spAutoFit/>
          </a:bodyPr>
          <a:p>
            <a:pPr indent="172720"/>
            <a:r>
              <a:rPr lang="en-US" sz="4000" b="1">
                <a:latin typeface="Times New Roman" panose="02020603050405020304" charset="0"/>
                <a:cs typeface="Times New Roman" panose="02020603050405020304" charset="0"/>
              </a:rPr>
              <a:t>Immersive remote fault diagnosis</a:t>
            </a:r>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endParaRPr lang="en-US" sz="4000" b="1">
              <a:latin typeface="Times New Roman" panose="02020603050405020304" charset="0"/>
              <a:cs typeface="Times New Roman" panose="02020603050405020304" charset="0"/>
            </a:endParaRPr>
          </a:p>
          <a:p>
            <a:pPr indent="172720"/>
            <a:r>
              <a:rPr lang="en-US" sz="3600">
                <a:latin typeface="Times New Roman" panose="02020603050405020304" charset="0"/>
                <a:cs typeface="Times New Roman" panose="02020603050405020304" charset="0"/>
              </a:rPr>
              <a:t>Fig. 5.AR remote fault diagnosis</a:t>
            </a:r>
            <a:endParaRPr lang="en-US" sz="4000" b="1">
              <a:latin typeface="Times New Roman" panose="02020603050405020304" charset="0"/>
              <a:cs typeface="Times New Roman" panose="02020603050405020304" charset="0"/>
            </a:endParaRPr>
          </a:p>
          <a:p>
            <a:pPr indent="172720"/>
            <a:r>
              <a:rPr lang="en-US" sz="3600">
                <a:latin typeface="Times New Roman" panose="02020603050405020304" charset="0"/>
                <a:cs typeface="Times New Roman" panose="02020603050405020304" charset="0"/>
              </a:rPr>
              <a:t>As shown in Fig.5, Remote experts, supplier technicians and operators wear AR equipment at the same time. Through 5G or Wifi and other networks, operator send call requests to remote experts and supplier technicians through AR equipment, and share pictures for discussion and consultation, which is convenient and fast.</a:t>
            </a:r>
            <a:endParaRPr lang="en-US" sz="3600">
              <a:latin typeface="Times New Roman" panose="02020603050405020304" charset="0"/>
              <a:cs typeface="Times New Roman" panose="02020603050405020304" charset="0"/>
            </a:endParaRPr>
          </a:p>
        </p:txBody>
      </p:sp>
      <p:pic>
        <p:nvPicPr>
          <p:cNvPr id="11" name="图片 9"/>
          <p:cNvPicPr>
            <a:picLocks noChangeAspect="1"/>
          </p:cNvPicPr>
          <p:nvPr/>
        </p:nvPicPr>
        <p:blipFill>
          <a:blip r:embed="rId6"/>
          <a:stretch>
            <a:fillRect/>
          </a:stretch>
        </p:blipFill>
        <p:spPr>
          <a:xfrm>
            <a:off x="34584640" y="5962650"/>
            <a:ext cx="5886450" cy="3197225"/>
          </a:xfrm>
          <a:prstGeom prst="rect">
            <a:avLst/>
          </a:prstGeom>
          <a:noFill/>
          <a:ln w="9525">
            <a:noFill/>
          </a:ln>
        </p:spPr>
      </p:pic>
      <p:sp>
        <p:nvSpPr>
          <p:cNvPr id="12" name="文本框 11"/>
          <p:cNvSpPr txBox="1"/>
          <p:nvPr/>
        </p:nvSpPr>
        <p:spPr>
          <a:xfrm>
            <a:off x="31426150" y="13890625"/>
            <a:ext cx="11849735" cy="6800850"/>
          </a:xfrm>
          <a:prstGeom prst="rect">
            <a:avLst/>
          </a:prstGeom>
          <a:solidFill>
            <a:schemeClr val="accent2">
              <a:lumMod val="20000"/>
              <a:lumOff val="80000"/>
            </a:schemeClr>
          </a:solidFill>
          <a:ln w="9525">
            <a:noFill/>
          </a:ln>
        </p:spPr>
        <p:txBody>
          <a:bodyPr wrap="square">
            <a:spAutoFit/>
          </a:bodyPr>
          <a:p>
            <a:pPr indent="172720"/>
            <a:r>
              <a:rPr lang="en-US" sz="4000" b="1">
                <a:latin typeface="Times New Roman" panose="02020603050405020304" charset="0"/>
                <a:cs typeface="Times New Roman" panose="02020603050405020304" charset="0"/>
              </a:rPr>
              <a:t>Conclusion</a:t>
            </a:r>
            <a:endParaRPr lang="en-US" sz="4000" b="1">
              <a:latin typeface="Times New Roman" panose="02020603050405020304" charset="0"/>
              <a:cs typeface="Times New Roman" panose="02020603050405020304" charset="0"/>
            </a:endParaRPr>
          </a:p>
          <a:p>
            <a:pPr indent="172720"/>
            <a:r>
              <a:rPr lang="en-US" sz="3600">
                <a:latin typeface="Times New Roman" panose="02020603050405020304" charset="0"/>
                <a:cs typeface="Times New Roman" panose="02020603050405020304" charset="0"/>
              </a:rPr>
              <a:t>This paper mainly introduces five application scenarios of virtual reality technology in the production process of hydropower station, such as immersive simulation training, virtual operation, virtual overhaul and maintenance, emergency plan drill and remote fault diagnosis, as well as the role of the corresponding scenarios in the production of hydropower station, but the application is not very in-depth.However, With the development of virtual reality technology, how to use virtual reality technology combined with on-site demand for intelligent construction of hydropower station has become a hot issue and a trend of hydropower industry.</a:t>
            </a:r>
            <a:endParaRPr lang="en-US" sz="3600">
              <a:latin typeface="Times New Roman" panose="02020603050405020304" charset="0"/>
              <a:cs typeface="Times New Roman" panose="02020603050405020304" charset="0"/>
            </a:endParaRPr>
          </a:p>
        </p:txBody>
      </p:sp>
    </p:spTree>
    <p:custDataLst>
      <p:tags r:id="rId7"/>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3391</Words>
  <Application>WPS 演示</Application>
  <PresentationFormat>宽屏</PresentationFormat>
  <Paragraphs>48</Paragraphs>
  <Slides>1</Slides>
  <Notes>4</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4" baseType="lpstr">
      <vt:lpstr>Arial</vt:lpstr>
      <vt:lpstr>宋体</vt:lpstr>
      <vt:lpstr>Wingdings</vt:lpstr>
      <vt:lpstr>微软雅黑</vt:lpstr>
      <vt:lpstr>Wingdings</vt:lpstr>
      <vt:lpstr>Times New Roman</vt:lpstr>
      <vt:lpstr>Arial Unicode MS</vt:lpstr>
      <vt:lpstr>Calibri</vt:lpstr>
      <vt:lpstr>汉仪旗黑-85S</vt:lpstr>
      <vt:lpstr>黑体</vt:lpstr>
      <vt:lpstr>Viner Hand ITC</vt:lpstr>
      <vt:lpstr>Office 主题​​</vt:lpstr>
      <vt:lpstr>Visio.Drawing.15</vt:lpstr>
      <vt:lpstr>Research and application of virtual reality technology in hydropower station production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笑^O^半世</cp:lastModifiedBy>
  <cp:revision>173</cp:revision>
  <dcterms:created xsi:type="dcterms:W3CDTF">2019-06-19T02:08:00Z</dcterms:created>
  <dcterms:modified xsi:type="dcterms:W3CDTF">2022-01-06T00:31:34Z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DE3727DE422E44A9BEBEF56EB18148C8</vt:lpwstr>
  </property>
</Properties>
</file>