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5999738" cy="46799500"/>
  <p:notesSz cx="6858000" cy="9144000"/>
  <p:defaultTextStyle>
    <a:defPPr>
      <a:defRPr lang="zh-CN"/>
    </a:defPPr>
    <a:lvl1pPr marL="0" algn="l" defTabSz="3974348" rtl="0" eaLnBrk="1" latinLnBrk="0" hangingPunct="1">
      <a:defRPr sz="7824" kern="1200">
        <a:solidFill>
          <a:schemeClr val="tx1"/>
        </a:solidFill>
        <a:latin typeface="+mn-lt"/>
        <a:ea typeface="+mn-ea"/>
        <a:cs typeface="+mn-cs"/>
      </a:defRPr>
    </a:lvl1pPr>
    <a:lvl2pPr marL="1987174" algn="l" defTabSz="3974348" rtl="0" eaLnBrk="1" latinLnBrk="0" hangingPunct="1">
      <a:defRPr sz="7824" kern="1200">
        <a:solidFill>
          <a:schemeClr val="tx1"/>
        </a:solidFill>
        <a:latin typeface="+mn-lt"/>
        <a:ea typeface="+mn-ea"/>
        <a:cs typeface="+mn-cs"/>
      </a:defRPr>
    </a:lvl2pPr>
    <a:lvl3pPr marL="3974348" algn="l" defTabSz="3974348" rtl="0" eaLnBrk="1" latinLnBrk="0" hangingPunct="1">
      <a:defRPr sz="7824" kern="1200">
        <a:solidFill>
          <a:schemeClr val="tx1"/>
        </a:solidFill>
        <a:latin typeface="+mn-lt"/>
        <a:ea typeface="+mn-ea"/>
        <a:cs typeface="+mn-cs"/>
      </a:defRPr>
    </a:lvl3pPr>
    <a:lvl4pPr marL="5961522" algn="l" defTabSz="3974348" rtl="0" eaLnBrk="1" latinLnBrk="0" hangingPunct="1">
      <a:defRPr sz="7824" kern="1200">
        <a:solidFill>
          <a:schemeClr val="tx1"/>
        </a:solidFill>
        <a:latin typeface="+mn-lt"/>
        <a:ea typeface="+mn-ea"/>
        <a:cs typeface="+mn-cs"/>
      </a:defRPr>
    </a:lvl4pPr>
    <a:lvl5pPr marL="7948696" algn="l" defTabSz="3974348" rtl="0" eaLnBrk="1" latinLnBrk="0" hangingPunct="1">
      <a:defRPr sz="7824" kern="1200">
        <a:solidFill>
          <a:schemeClr val="tx1"/>
        </a:solidFill>
        <a:latin typeface="+mn-lt"/>
        <a:ea typeface="+mn-ea"/>
        <a:cs typeface="+mn-cs"/>
      </a:defRPr>
    </a:lvl5pPr>
    <a:lvl6pPr marL="9935870" algn="l" defTabSz="3974348" rtl="0" eaLnBrk="1" latinLnBrk="0" hangingPunct="1">
      <a:defRPr sz="7824" kern="1200">
        <a:solidFill>
          <a:schemeClr val="tx1"/>
        </a:solidFill>
        <a:latin typeface="+mn-lt"/>
        <a:ea typeface="+mn-ea"/>
        <a:cs typeface="+mn-cs"/>
      </a:defRPr>
    </a:lvl6pPr>
    <a:lvl7pPr marL="11923044" algn="l" defTabSz="3974348" rtl="0" eaLnBrk="1" latinLnBrk="0" hangingPunct="1">
      <a:defRPr sz="7824" kern="1200">
        <a:solidFill>
          <a:schemeClr val="tx1"/>
        </a:solidFill>
        <a:latin typeface="+mn-lt"/>
        <a:ea typeface="+mn-ea"/>
        <a:cs typeface="+mn-cs"/>
      </a:defRPr>
    </a:lvl7pPr>
    <a:lvl8pPr marL="13910219" algn="l" defTabSz="3974348" rtl="0" eaLnBrk="1" latinLnBrk="0" hangingPunct="1">
      <a:defRPr sz="7824" kern="1200">
        <a:solidFill>
          <a:schemeClr val="tx1"/>
        </a:solidFill>
        <a:latin typeface="+mn-lt"/>
        <a:ea typeface="+mn-ea"/>
        <a:cs typeface="+mn-cs"/>
      </a:defRPr>
    </a:lvl8pPr>
    <a:lvl9pPr marL="15897393" algn="l" defTabSz="3974348" rtl="0" eaLnBrk="1" latinLnBrk="0" hangingPunct="1">
      <a:defRPr sz="7824"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233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7659088"/>
            <a:ext cx="30599777" cy="16293159"/>
          </a:xfrm>
        </p:spPr>
        <p:txBody>
          <a:bodyPr anchor="b"/>
          <a:lstStyle>
            <a:lvl1pPr algn="ctr">
              <a:defRPr sz="23622"/>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499967" y="24580574"/>
            <a:ext cx="26999804" cy="11299043"/>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107702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3488799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491640"/>
            <a:ext cx="7762444" cy="39660413"/>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2474984" y="2491640"/>
            <a:ext cx="22837334" cy="396604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114899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15372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456234" y="11667389"/>
            <a:ext cx="31049774" cy="19467289"/>
          </a:xfrm>
        </p:spPr>
        <p:txBody>
          <a:bodyPr anchor="b"/>
          <a:lstStyle>
            <a:lvl1pPr>
              <a:defRPr sz="23622"/>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56234" y="31318846"/>
            <a:ext cx="31049774" cy="10237387"/>
          </a:xfrm>
        </p:spPr>
        <p:txBody>
          <a:bodyPr/>
          <a:lstStyle>
            <a:lvl1pPr marL="0" indent="0">
              <a:buNone/>
              <a:defRPr sz="9449">
                <a:solidFill>
                  <a:schemeClr val="tx1"/>
                </a:solidFill>
              </a:defRPr>
            </a:lvl1pPr>
            <a:lvl2pPr marL="1799996" indent="0">
              <a:buNone/>
              <a:defRPr sz="7874">
                <a:solidFill>
                  <a:schemeClr val="tx1">
                    <a:tint val="75000"/>
                  </a:schemeClr>
                </a:solidFill>
              </a:defRPr>
            </a:lvl2pPr>
            <a:lvl3pPr marL="3599993" indent="0">
              <a:buNone/>
              <a:defRPr sz="7087">
                <a:solidFill>
                  <a:schemeClr val="tx1">
                    <a:tint val="75000"/>
                  </a:schemeClr>
                </a:solidFill>
              </a:defRPr>
            </a:lvl3pPr>
            <a:lvl4pPr marL="5399989" indent="0">
              <a:buNone/>
              <a:defRPr sz="6299">
                <a:solidFill>
                  <a:schemeClr val="tx1">
                    <a:tint val="75000"/>
                  </a:schemeClr>
                </a:solidFill>
              </a:defRPr>
            </a:lvl4pPr>
            <a:lvl5pPr marL="7199986" indent="0">
              <a:buNone/>
              <a:defRPr sz="6299">
                <a:solidFill>
                  <a:schemeClr val="tx1">
                    <a:tint val="75000"/>
                  </a:schemeClr>
                </a:solidFill>
              </a:defRPr>
            </a:lvl5pPr>
            <a:lvl6pPr marL="8999982" indent="0">
              <a:buNone/>
              <a:defRPr sz="6299">
                <a:solidFill>
                  <a:schemeClr val="tx1">
                    <a:tint val="75000"/>
                  </a:schemeClr>
                </a:solidFill>
              </a:defRPr>
            </a:lvl6pPr>
            <a:lvl7pPr marL="10799978" indent="0">
              <a:buNone/>
              <a:defRPr sz="6299">
                <a:solidFill>
                  <a:schemeClr val="tx1">
                    <a:tint val="75000"/>
                  </a:schemeClr>
                </a:solidFill>
              </a:defRPr>
            </a:lvl7pPr>
            <a:lvl8pPr marL="12599975" indent="0">
              <a:buNone/>
              <a:defRPr sz="6299">
                <a:solidFill>
                  <a:schemeClr val="tx1">
                    <a:tint val="75000"/>
                  </a:schemeClr>
                </a:solidFill>
              </a:defRPr>
            </a:lvl8pPr>
            <a:lvl9pPr marL="14399971" indent="0">
              <a:buNone/>
              <a:defRPr sz="6299">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342975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2474982" y="12458200"/>
            <a:ext cx="15299889" cy="296938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8224867" y="12458200"/>
            <a:ext cx="15299889" cy="296938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34369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479671" y="2491650"/>
            <a:ext cx="31049774" cy="904574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9675" y="11472381"/>
            <a:ext cx="15229574" cy="5622437"/>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4" name="Content Placeholder 3"/>
          <p:cNvSpPr>
            <a:spLocks noGrp="1"/>
          </p:cNvSpPr>
          <p:nvPr>
            <p:ph sz="half" idx="2"/>
          </p:nvPr>
        </p:nvSpPr>
        <p:spPr>
          <a:xfrm>
            <a:off x="2479675" y="17094818"/>
            <a:ext cx="15229574"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8224869" y="11472381"/>
            <a:ext cx="15304578" cy="5622437"/>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6" name="Content Placeholder 5"/>
          <p:cNvSpPr>
            <a:spLocks noGrp="1"/>
          </p:cNvSpPr>
          <p:nvPr>
            <p:ph sz="quarter" idx="4"/>
          </p:nvPr>
        </p:nvSpPr>
        <p:spPr>
          <a:xfrm>
            <a:off x="18224869" y="17094818"/>
            <a:ext cx="15304578"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208045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308561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313086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3119967"/>
            <a:ext cx="11610853" cy="10919883"/>
          </a:xfrm>
        </p:spPr>
        <p:txBody>
          <a:bodyPr anchor="b"/>
          <a:lstStyle>
            <a:lvl1pPr>
              <a:defRPr sz="12598"/>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5304578" y="6738272"/>
            <a:ext cx="18224867" cy="33257978"/>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2479671" y="14039850"/>
            <a:ext cx="11610853" cy="26010559"/>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197353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3119967"/>
            <a:ext cx="11610853" cy="10919883"/>
          </a:xfrm>
        </p:spPr>
        <p:txBody>
          <a:bodyPr anchor="b"/>
          <a:lstStyle>
            <a:lvl1pPr>
              <a:defRPr sz="12598"/>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304578" y="6738272"/>
            <a:ext cx="18224867" cy="33257978"/>
          </a:xfrm>
        </p:spPr>
        <p:txBody>
          <a:bodyPr anchor="t"/>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2479671" y="14039850"/>
            <a:ext cx="11610853" cy="26010559"/>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2B97E66E-1DFB-429C-AD04-0ED74BF7060C}"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280345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491650"/>
            <a:ext cx="31049774" cy="904574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4982" y="12458200"/>
            <a:ext cx="31049774" cy="2969385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2474982" y="43376214"/>
            <a:ext cx="8099941" cy="2491640"/>
          </a:xfrm>
          <a:prstGeom prst="rect">
            <a:avLst/>
          </a:prstGeom>
        </p:spPr>
        <p:txBody>
          <a:bodyPr vert="horz" lIns="91440" tIns="45720" rIns="91440" bIns="45720" rtlCol="0" anchor="ctr"/>
          <a:lstStyle>
            <a:lvl1pPr algn="l">
              <a:defRPr sz="4724">
                <a:solidFill>
                  <a:schemeClr val="tx1">
                    <a:tint val="75000"/>
                  </a:schemeClr>
                </a:solidFill>
              </a:defRPr>
            </a:lvl1pPr>
          </a:lstStyle>
          <a:p>
            <a:fld id="{2B97E66E-1DFB-429C-AD04-0ED74BF7060C}" type="datetimeFigureOut">
              <a:rPr lang="zh-CN" altLang="en-US" smtClean="0"/>
              <a:t>2022/1/5</a:t>
            </a:fld>
            <a:endParaRPr lang="zh-CN" altLang="en-US"/>
          </a:p>
        </p:txBody>
      </p:sp>
      <p:sp>
        <p:nvSpPr>
          <p:cNvPr id="5" name="Footer Placeholder 4"/>
          <p:cNvSpPr>
            <a:spLocks noGrp="1"/>
          </p:cNvSpPr>
          <p:nvPr>
            <p:ph type="ftr" sz="quarter" idx="3"/>
          </p:nvPr>
        </p:nvSpPr>
        <p:spPr>
          <a:xfrm>
            <a:off x="11924913" y="43376214"/>
            <a:ext cx="12149912" cy="2491640"/>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5424815" y="43376214"/>
            <a:ext cx="8099941" cy="2491640"/>
          </a:xfrm>
          <a:prstGeom prst="rect">
            <a:avLst/>
          </a:prstGeom>
        </p:spPr>
        <p:txBody>
          <a:bodyPr vert="horz" lIns="91440" tIns="45720" rIns="91440" bIns="45720" rtlCol="0" anchor="ctr"/>
          <a:lstStyle>
            <a:lvl1pPr algn="r">
              <a:defRPr sz="4724">
                <a:solidFill>
                  <a:schemeClr val="tx1">
                    <a:tint val="75000"/>
                  </a:schemeClr>
                </a:solidFill>
              </a:defRPr>
            </a:lvl1pPr>
          </a:lstStyle>
          <a:p>
            <a:fld id="{ECC0383C-18B1-4213-AAB9-EC843771A594}" type="slidenum">
              <a:rPr lang="zh-CN" altLang="en-US" smtClean="0"/>
              <a:t>‹#›</a:t>
            </a:fld>
            <a:endParaRPr lang="zh-CN" altLang="en-US"/>
          </a:p>
        </p:txBody>
      </p:sp>
    </p:spTree>
    <p:extLst>
      <p:ext uri="{BB962C8B-B14F-4D97-AF65-F5344CB8AC3E}">
        <p14:creationId xmlns:p14="http://schemas.microsoft.com/office/powerpoint/2010/main" val="4005507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59999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98" indent="-899998" algn="l" defTabSz="359999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995" indent="-899998" algn="l" defTabSz="359999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991" indent="-899998" algn="l" defTabSz="359999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98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984"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849938" y="1528674"/>
            <a:ext cx="23207662" cy="4512646"/>
          </a:xfrm>
          <a:prstGeom prst="rect">
            <a:avLst/>
          </a:prstGeom>
        </p:spPr>
        <p:txBody>
          <a:bodyPr wrap="square">
            <a:spAutoFit/>
          </a:bodyPr>
          <a:lstStyle/>
          <a:p>
            <a:pPr algn="ctr">
              <a:spcAft>
                <a:spcPts val="600"/>
              </a:spcAft>
            </a:pPr>
            <a:r>
              <a:rPr lang="en-US" altLang="zh-CN" sz="8000" dirty="0" smtClean="0">
                <a:effectLst/>
                <a:latin typeface="Times New Roman" panose="02020603050405020304" pitchFamily="18" charset="0"/>
                <a:ea typeface="MS Mincho"/>
              </a:rPr>
              <a:t>Research and Experiment on Key Technologies of Endoscopic Sweep Frequency OCT System</a:t>
            </a:r>
            <a:endParaRPr lang="zh-CN" altLang="zh-CN" sz="8000" dirty="0" smtClean="0">
              <a:effectLst/>
              <a:latin typeface="Times New Roman" panose="02020603050405020304" pitchFamily="18" charset="0"/>
              <a:ea typeface="MS Mincho"/>
            </a:endParaRPr>
          </a:p>
          <a:p>
            <a:r>
              <a:rPr lang="en-US" altLang="zh-CN" sz="4400" dirty="0">
                <a:latin typeface="Times New Roman" panose="02020603050405020304" pitchFamily="18" charset="0"/>
              </a:rPr>
              <a:t/>
            </a:r>
            <a:br>
              <a:rPr lang="en-US" altLang="zh-CN" sz="4400" dirty="0">
                <a:latin typeface="Times New Roman" panose="02020603050405020304" pitchFamily="18" charset="0"/>
              </a:rPr>
            </a:br>
            <a:endParaRPr lang="zh-CN" altLang="en-US" dirty="0"/>
          </a:p>
        </p:txBody>
      </p:sp>
      <p:sp>
        <p:nvSpPr>
          <p:cNvPr id="7" name="矩形 6"/>
          <p:cNvSpPr/>
          <p:nvPr/>
        </p:nvSpPr>
        <p:spPr>
          <a:xfrm>
            <a:off x="1444427" y="4949207"/>
            <a:ext cx="12395199" cy="9351278"/>
          </a:xfrm>
          <a:prstGeom prst="rect">
            <a:avLst/>
          </a:prstGeom>
        </p:spPr>
        <p:txBody>
          <a:bodyPr wrap="square">
            <a:spAutoFit/>
          </a:bodyPr>
          <a:lstStyle/>
          <a:p>
            <a:pPr algn="ctr">
              <a:spcBef>
                <a:spcPts val="1800"/>
              </a:spcBef>
              <a:spcAft>
                <a:spcPts val="200"/>
              </a:spcAft>
            </a:pPr>
            <a:r>
              <a:rPr lang="en-US" altLang="zh-CN" sz="6000" b="1" dirty="0">
                <a:latin typeface="Times New Roman" panose="02020603050405020304" pitchFamily="18" charset="0"/>
              </a:rPr>
              <a:t>Jing </a:t>
            </a:r>
            <a:r>
              <a:rPr lang="en-US" altLang="zh-CN" sz="6000" b="1" dirty="0" err="1">
                <a:latin typeface="Times New Roman" panose="02020603050405020304" pitchFamily="18" charset="0"/>
              </a:rPr>
              <a:t>Lyu</a:t>
            </a:r>
            <a:endParaRPr lang="zh-CN" altLang="zh-CN" sz="6000" b="1" dirty="0">
              <a:latin typeface="Times New Roman" panose="02020603050405020304" pitchFamily="18" charset="0"/>
            </a:endParaRPr>
          </a:p>
          <a:p>
            <a:pPr algn="ctr">
              <a:spcAft>
                <a:spcPts val="0"/>
              </a:spcAft>
            </a:pPr>
            <a:r>
              <a:rPr lang="en-US" altLang="zh-CN" sz="6000" b="1" dirty="0">
                <a:latin typeface="Times New Roman" panose="02020603050405020304" pitchFamily="18" charset="0"/>
              </a:rPr>
              <a:t>School of Biomedical Engineering (Suzhou), Division of life Sciences and Medicine, University of Science and Technology of China, Suzhou, China</a:t>
            </a:r>
            <a:endParaRPr lang="zh-CN" altLang="zh-CN" sz="6000" b="1" dirty="0">
              <a:latin typeface="Times New Roman" panose="02020603050405020304" pitchFamily="18" charset="0"/>
            </a:endParaRPr>
          </a:p>
          <a:p>
            <a:pPr algn="ctr">
              <a:spcAft>
                <a:spcPts val="0"/>
              </a:spcAft>
            </a:pPr>
            <a:r>
              <a:rPr lang="en-US" altLang="zh-CN" sz="6000" b="1" dirty="0">
                <a:latin typeface="Times New Roman" panose="02020603050405020304" pitchFamily="18" charset="0"/>
              </a:rPr>
              <a:t>Chinese Academy of Sciences, Suzhou Institute of Biomedical Engineering and Technology, Suzhou, China</a:t>
            </a:r>
            <a:endParaRPr lang="zh-CN" altLang="zh-CN" sz="6000" b="1" dirty="0">
              <a:latin typeface="Times New Roman" panose="02020603050405020304" pitchFamily="18" charset="0"/>
            </a:endParaRPr>
          </a:p>
        </p:txBody>
      </p:sp>
      <p:sp>
        <p:nvSpPr>
          <p:cNvPr id="9" name="矩形 8"/>
          <p:cNvSpPr/>
          <p:nvPr/>
        </p:nvSpPr>
        <p:spPr>
          <a:xfrm>
            <a:off x="15284054" y="4949207"/>
            <a:ext cx="9368630" cy="7273786"/>
          </a:xfrm>
          <a:prstGeom prst="rect">
            <a:avLst/>
          </a:prstGeom>
        </p:spPr>
        <p:txBody>
          <a:bodyPr wrap="square">
            <a:spAutoFit/>
          </a:bodyPr>
          <a:lstStyle/>
          <a:p>
            <a:pPr algn="ctr">
              <a:spcBef>
                <a:spcPts val="1800"/>
              </a:spcBef>
              <a:spcAft>
                <a:spcPts val="200"/>
              </a:spcAft>
            </a:pPr>
            <a:r>
              <a:rPr lang="en-US" altLang="zh-CN" sz="6000" b="1" dirty="0">
                <a:latin typeface="Times New Roman" panose="02020603050405020304" pitchFamily="18" charset="0"/>
              </a:rPr>
              <a:t>Lin Ren</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Chinese Academy of Sciences</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Institute of Biomedical Engineering and Technology</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China</a:t>
            </a:r>
            <a:endParaRPr lang="zh-CN" altLang="zh-CN" sz="6000" b="1" dirty="0">
              <a:latin typeface="Times New Roman" panose="02020603050405020304" pitchFamily="18" charset="0"/>
            </a:endParaRPr>
          </a:p>
        </p:txBody>
      </p:sp>
      <p:sp>
        <p:nvSpPr>
          <p:cNvPr id="11" name="矩形 10"/>
          <p:cNvSpPr/>
          <p:nvPr/>
        </p:nvSpPr>
        <p:spPr>
          <a:xfrm>
            <a:off x="27541539" y="4949207"/>
            <a:ext cx="7256462" cy="8197116"/>
          </a:xfrm>
          <a:prstGeom prst="rect">
            <a:avLst/>
          </a:prstGeom>
        </p:spPr>
        <p:txBody>
          <a:bodyPr wrap="square">
            <a:spAutoFit/>
          </a:bodyPr>
          <a:lstStyle/>
          <a:p>
            <a:pPr algn="ctr">
              <a:spcBef>
                <a:spcPts val="1800"/>
              </a:spcBef>
              <a:spcAft>
                <a:spcPts val="200"/>
              </a:spcAft>
            </a:pPr>
            <a:r>
              <a:rPr lang="en-US" altLang="zh-CN" sz="6000" b="1" dirty="0" err="1">
                <a:latin typeface="Times New Roman" panose="02020603050405020304" pitchFamily="18" charset="0"/>
              </a:rPr>
              <a:t>Qinying</a:t>
            </a:r>
            <a:r>
              <a:rPr lang="en-US" altLang="zh-CN" sz="6000" b="1" dirty="0">
                <a:latin typeface="Times New Roman" panose="02020603050405020304" pitchFamily="18" charset="0"/>
              </a:rPr>
              <a:t> Liu</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Chinese Academy of Sciences</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Institute of Biomedical Engineering and Technology</a:t>
            </a:r>
            <a:endParaRPr lang="zh-CN" altLang="zh-CN" sz="6000" b="1" dirty="0">
              <a:latin typeface="Times New Roman" panose="02020603050405020304" pitchFamily="18" charset="0"/>
            </a:endParaRPr>
          </a:p>
          <a:p>
            <a:pPr algn="ctr">
              <a:spcBef>
                <a:spcPts val="1800"/>
              </a:spcBef>
              <a:spcAft>
                <a:spcPts val="0"/>
              </a:spcAft>
              <a:tabLst>
                <a:tab pos="2181860" algn="l"/>
                <a:tab pos="4363085" algn="l"/>
              </a:tabLst>
            </a:pPr>
            <a:r>
              <a:rPr lang="en-US" altLang="zh-CN" sz="6000" b="1" dirty="0">
                <a:latin typeface="Times New Roman" panose="02020603050405020304" pitchFamily="18" charset="0"/>
              </a:rPr>
              <a:t>Suzhou, China</a:t>
            </a:r>
            <a:endParaRPr lang="zh-CN" altLang="zh-CN" sz="6000" b="1" dirty="0">
              <a:latin typeface="Times New Roman" panose="02020603050405020304" pitchFamily="18" charset="0"/>
            </a:endParaRPr>
          </a:p>
        </p:txBody>
      </p:sp>
      <p:sp>
        <p:nvSpPr>
          <p:cNvPr id="13" name="矩形 12"/>
          <p:cNvSpPr/>
          <p:nvPr/>
        </p:nvSpPr>
        <p:spPr>
          <a:xfrm>
            <a:off x="2853332" y="14808793"/>
            <a:ext cx="9288462" cy="7273786"/>
          </a:xfrm>
          <a:prstGeom prst="rect">
            <a:avLst/>
          </a:prstGeom>
        </p:spPr>
        <p:txBody>
          <a:bodyPr wrap="square">
            <a:spAutoFit/>
          </a:bodyPr>
          <a:lstStyle/>
          <a:p>
            <a:pPr algn="ctr">
              <a:spcBef>
                <a:spcPts val="1800"/>
              </a:spcBef>
              <a:spcAft>
                <a:spcPts val="200"/>
              </a:spcAft>
            </a:pPr>
            <a:r>
              <a:rPr lang="en-US" altLang="zh-CN" sz="6000" b="1" dirty="0">
                <a:latin typeface="Times New Roman" panose="02020603050405020304" pitchFamily="18" charset="0"/>
              </a:rPr>
              <a:t>Yan Wang</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Chinese Academy of Sciences</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Institute of Biomedical Engineering and Technology</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China</a:t>
            </a:r>
            <a:endParaRPr lang="zh-CN" altLang="zh-CN" sz="6000" b="1" dirty="0">
              <a:latin typeface="Times New Roman" panose="02020603050405020304" pitchFamily="18" charset="0"/>
            </a:endParaRPr>
          </a:p>
        </p:txBody>
      </p:sp>
      <p:sp>
        <p:nvSpPr>
          <p:cNvPr id="15" name="矩形 14"/>
          <p:cNvSpPr/>
          <p:nvPr/>
        </p:nvSpPr>
        <p:spPr>
          <a:xfrm>
            <a:off x="13930213" y="14602411"/>
            <a:ext cx="10428088" cy="10274608"/>
          </a:xfrm>
          <a:prstGeom prst="rect">
            <a:avLst/>
          </a:prstGeom>
        </p:spPr>
        <p:txBody>
          <a:bodyPr wrap="square">
            <a:spAutoFit/>
          </a:bodyPr>
          <a:lstStyle/>
          <a:p>
            <a:pPr algn="ctr">
              <a:spcBef>
                <a:spcPts val="1800"/>
              </a:spcBef>
              <a:spcAft>
                <a:spcPts val="200"/>
              </a:spcAft>
            </a:pPr>
            <a:r>
              <a:rPr lang="en-US" altLang="zh-CN" sz="6000" b="1" dirty="0" err="1">
                <a:latin typeface="Times New Roman" panose="02020603050405020304" pitchFamily="18" charset="0"/>
              </a:rPr>
              <a:t>Yuguo</a:t>
            </a:r>
            <a:r>
              <a:rPr lang="en-US" altLang="zh-CN" sz="6000" b="1" dirty="0">
                <a:latin typeface="Times New Roman" panose="02020603050405020304" pitchFamily="18" charset="0"/>
              </a:rPr>
              <a:t> Tang</a:t>
            </a:r>
            <a:endParaRPr lang="zh-CN" altLang="zh-CN" sz="6000" b="1" dirty="0">
              <a:latin typeface="Times New Roman" panose="02020603050405020304" pitchFamily="18" charset="0"/>
            </a:endParaRPr>
          </a:p>
          <a:p>
            <a:pPr algn="ctr">
              <a:spcAft>
                <a:spcPts val="0"/>
              </a:spcAft>
            </a:pPr>
            <a:r>
              <a:rPr lang="en-US" altLang="zh-CN" sz="6000" b="1" dirty="0">
                <a:latin typeface="Times New Roman" panose="02020603050405020304" pitchFamily="18" charset="0"/>
              </a:rPr>
              <a:t>School of Biomedical Engineering (Suzhou), Division of life Sciences and Medicine, University of Science and Technology of China, Suzhou, China</a:t>
            </a:r>
            <a:endParaRPr lang="zh-CN" altLang="zh-CN" sz="6000" b="1" dirty="0">
              <a:latin typeface="Times New Roman" panose="02020603050405020304" pitchFamily="18" charset="0"/>
            </a:endParaRPr>
          </a:p>
          <a:p>
            <a:pPr algn="ctr">
              <a:spcAft>
                <a:spcPts val="0"/>
              </a:spcAft>
            </a:pPr>
            <a:r>
              <a:rPr lang="en-US" altLang="zh-CN" sz="6000" b="1" dirty="0">
                <a:latin typeface="Times New Roman" panose="02020603050405020304" pitchFamily="18" charset="0"/>
              </a:rPr>
              <a:t>Chinese Academy of Sciences, Suzhou Institute of Biomedical Engineering and Technology, Suzhou, China</a:t>
            </a:r>
            <a:endParaRPr lang="zh-CN" altLang="zh-CN" sz="6000" b="1" dirty="0">
              <a:latin typeface="Times New Roman" panose="02020603050405020304" pitchFamily="18" charset="0"/>
            </a:endParaRPr>
          </a:p>
        </p:txBody>
      </p:sp>
      <p:sp>
        <p:nvSpPr>
          <p:cNvPr id="17" name="矩形 16"/>
          <p:cNvSpPr/>
          <p:nvPr/>
        </p:nvSpPr>
        <p:spPr>
          <a:xfrm>
            <a:off x="26146720" y="14602411"/>
            <a:ext cx="8651281" cy="8427948"/>
          </a:xfrm>
          <a:prstGeom prst="rect">
            <a:avLst/>
          </a:prstGeom>
        </p:spPr>
        <p:txBody>
          <a:bodyPr wrap="square">
            <a:spAutoFit/>
          </a:bodyPr>
          <a:lstStyle/>
          <a:p>
            <a:pPr algn="ctr">
              <a:spcBef>
                <a:spcPts val="1800"/>
              </a:spcBef>
              <a:spcAft>
                <a:spcPts val="200"/>
              </a:spcAft>
            </a:pPr>
            <a:r>
              <a:rPr lang="en-US" altLang="zh-CN" sz="6000" b="1" dirty="0">
                <a:latin typeface="Times New Roman" panose="02020603050405020304" pitchFamily="18" charset="0"/>
              </a:rPr>
              <a:t>Min Li*</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Chinese Academy of Sciences</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Institute of Biomedical Engineering and Technology</a:t>
            </a:r>
            <a:endParaRPr lang="zh-CN" altLang="zh-CN" sz="6000" b="1" dirty="0">
              <a:latin typeface="Times New Roman" panose="02020603050405020304" pitchFamily="18" charset="0"/>
            </a:endParaRPr>
          </a:p>
          <a:p>
            <a:pPr algn="ctr">
              <a:spcBef>
                <a:spcPts val="1800"/>
              </a:spcBef>
              <a:spcAft>
                <a:spcPts val="0"/>
              </a:spcAft>
            </a:pPr>
            <a:r>
              <a:rPr lang="en-US" altLang="zh-CN" sz="6000" b="1" dirty="0">
                <a:latin typeface="Times New Roman" panose="02020603050405020304" pitchFamily="18" charset="0"/>
              </a:rPr>
              <a:t>Suzhou, China</a:t>
            </a:r>
            <a:endParaRPr lang="zh-CN" altLang="zh-CN" sz="6000" b="1" dirty="0">
              <a:latin typeface="Times New Roman" panose="02020603050405020304" pitchFamily="18" charset="0"/>
            </a:endParaRPr>
          </a:p>
          <a:p>
            <a:pPr algn="ctr">
              <a:spcBef>
                <a:spcPts val="1800"/>
              </a:spcBef>
              <a:tabLst>
                <a:tab pos="2181860" algn="l"/>
                <a:tab pos="4363085" algn="l"/>
              </a:tabLst>
            </a:pPr>
            <a:r>
              <a:rPr lang="en-US" altLang="zh-CN" sz="6000" b="1" dirty="0">
                <a:latin typeface="Times New Roman" panose="02020603050405020304" pitchFamily="18" charset="0"/>
              </a:rPr>
              <a:t>limin@sibet.ac.cn</a:t>
            </a:r>
            <a:endParaRPr lang="zh-CN" altLang="zh-CN" sz="6000" b="1" dirty="0">
              <a:latin typeface="Times New Roman" panose="02020603050405020304" pitchFamily="18" charset="0"/>
            </a:endParaRPr>
          </a:p>
        </p:txBody>
      </p:sp>
      <p:sp>
        <p:nvSpPr>
          <p:cNvPr id="21" name="矩形 20"/>
          <p:cNvSpPr/>
          <p:nvPr/>
        </p:nvSpPr>
        <p:spPr>
          <a:xfrm>
            <a:off x="1444427" y="24877019"/>
            <a:ext cx="33353574" cy="3477875"/>
          </a:xfrm>
          <a:prstGeom prst="rect">
            <a:avLst/>
          </a:prstGeom>
        </p:spPr>
        <p:txBody>
          <a:bodyPr wrap="square">
            <a:spAutoFit/>
          </a:bodyPr>
          <a:lstStyle/>
          <a:p>
            <a:pPr algn="just"/>
            <a:r>
              <a:rPr lang="zh-CN" altLang="en-US" sz="4400" b="1" dirty="0" smtClean="0">
                <a:latin typeface="Times New Roman" panose="02020603050405020304" pitchFamily="18" charset="0"/>
                <a:cs typeface="Times New Roman" panose="02020603050405020304" pitchFamily="18" charset="0"/>
              </a:rPr>
              <a:t>Abstract—In this paper, a high-speed swept frequency laser light source is used, combined with FPGA and GPU acceleration technology to design a high-speed endoscopic Swept-source optical coherence tomography (SS-OCT) system. Several key parameters that affect the performance of the system are tested. The results show that the system's imaging depth is 4.5mm, imaging resolution is 7.3μm, and system sensitivity is 110dB in air. The image of finger tissue is stable and the structure is clear. When the rotation speed reaches 9000RPM, the real-time frame rate of the system can reach 141 frames per second.</a:t>
            </a:r>
            <a:endParaRPr lang="zh-CN" altLang="en-US" sz="4400" b="1" dirty="0">
              <a:latin typeface="Times New Roman" panose="02020603050405020304" pitchFamily="18" charset="0"/>
              <a:cs typeface="Times New Roman" panose="02020603050405020304" pitchFamily="18" charset="0"/>
            </a:endParaRPr>
          </a:p>
        </p:txBody>
      </p:sp>
      <p:sp>
        <p:nvSpPr>
          <p:cNvPr id="23" name="矩形 22"/>
          <p:cNvSpPr/>
          <p:nvPr/>
        </p:nvSpPr>
        <p:spPr>
          <a:xfrm>
            <a:off x="1161654" y="40918278"/>
            <a:ext cx="33353574" cy="4037003"/>
          </a:xfrm>
          <a:prstGeom prst="rect">
            <a:avLst/>
          </a:prstGeom>
        </p:spPr>
        <p:txBody>
          <a:bodyPr wrap="square">
            <a:spAutoFit/>
          </a:bodyPr>
          <a:lstStyle/>
          <a:p>
            <a:pPr lvl="0">
              <a:spcBef>
                <a:spcPts val="800"/>
              </a:spcBef>
              <a:spcAft>
                <a:spcPts val="400"/>
              </a:spcAft>
              <a:tabLst>
                <a:tab pos="137160" algn="l"/>
              </a:tabLst>
            </a:pPr>
            <a:r>
              <a:rPr lang="en-US" altLang="zh-CN" sz="4400" b="1" kern="0" cap="small" dirty="0" smtClean="0">
                <a:effectLst/>
                <a:latin typeface="Times New Roman" panose="02020603050405020304" pitchFamily="18" charset="0"/>
              </a:rPr>
              <a:t>Conclusion</a:t>
            </a:r>
            <a:endParaRPr lang="zh-CN" altLang="zh-CN" sz="4400" b="1" kern="0" cap="small" dirty="0" smtClean="0">
              <a:effectLst/>
              <a:latin typeface="Times New Roman" panose="02020603050405020304" pitchFamily="18" charset="0"/>
            </a:endParaRPr>
          </a:p>
          <a:p>
            <a:pPr indent="183515" algn="just">
              <a:lnSpc>
                <a:spcPct val="95000"/>
              </a:lnSpc>
              <a:spcAft>
                <a:spcPts val="600"/>
              </a:spcAft>
              <a:tabLst>
                <a:tab pos="182880" algn="l"/>
              </a:tabLst>
            </a:pPr>
            <a:r>
              <a:rPr lang="x-none" altLang="zh-CN" sz="4400" b="1" spc="-5" dirty="0">
                <a:latin typeface="Times New Roman" panose="02020603050405020304" pitchFamily="18" charset="0"/>
              </a:rPr>
              <a:t>In this paper, a high-speed endoscopic sweep frequency OCT (SS-OCT) system is designed based on a 200kHz swept frequency light source, and Several key parameters that affect the performance of the system are described. By using the deterministic characteristics of FPGA high-speed clock and GPU multi-threading advantages, we realizes real-time imaging. Test results shows that the imaging depth is 4.5mm, imaging resolution is 7.3μm, and system sensitivity is 110dB in air. the image structure of biological tissue is clear, and the maximum real-time frame rate can reach 141 frames per second. </a:t>
            </a:r>
            <a:endParaRPr lang="zh-CN" altLang="zh-CN" sz="4400" b="1" spc="-5" dirty="0">
              <a:latin typeface="Times New Roman" panose="02020603050405020304" pitchFamily="18" charset="0"/>
            </a:endParaRPr>
          </a:p>
        </p:txBody>
      </p:sp>
      <p:pic>
        <p:nvPicPr>
          <p:cNvPr id="1026" name="图片 61" descr="系统电机控制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427" y="29260800"/>
            <a:ext cx="16030773" cy="1046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绘图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4400" y="29260801"/>
            <a:ext cx="15820828" cy="10464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121280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397</Words>
  <Application>Microsoft Office PowerPoint</Application>
  <PresentationFormat>自定义</PresentationFormat>
  <Paragraphs>28</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MS Mincho</vt:lpstr>
      <vt:lpstr>宋体</vt:lpstr>
      <vt:lpstr>Arial</vt:lpstr>
      <vt:lpstr>Calibri</vt:lpstr>
      <vt:lpstr>Calibri Light</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dc:creator>
  <cp:lastModifiedBy>Q</cp:lastModifiedBy>
  <cp:revision>2</cp:revision>
  <dcterms:created xsi:type="dcterms:W3CDTF">2022-01-05T09:23:10Z</dcterms:created>
  <dcterms:modified xsi:type="dcterms:W3CDTF">2022-01-05T09:37:01Z</dcterms:modified>
</cp:coreProperties>
</file>