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3"/>
  </p:sldIdLst>
  <p:sldSz cx="35999420" cy="43199685"/>
  <p:notesSz cx="6858000" cy="9144000"/>
  <p:embeddedFontLst>
    <p:embeddedFont>
      <p:font typeface="等线 Light" panose="02010600030101010101" charset="-122"/>
      <p:regular r:id="rId8"/>
    </p:embeddedFont>
    <p:embeddedFont>
      <p:font typeface="等线" panose="02010600030101010101" charset="-122"/>
      <p:regular r:id="rId9"/>
    </p:embeddedFont>
    <p:embeddedFont>
      <p:font typeface="Calibri" panose="020F0502020204030204" charset="0"/>
      <p:regular r:id="rId10"/>
      <p:bold r:id="rId11"/>
      <p:italic r:id="rId12"/>
      <p:boldItalic r:id="rId1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E0"/>
    <a:srgbClr val="E5E8D3"/>
    <a:srgbClr val="BFC695"/>
    <a:srgbClr val="C3C99B"/>
    <a:srgbClr val="E8EADB"/>
    <a:srgbClr val="DCDFC3"/>
    <a:srgbClr val="C4CA9B"/>
    <a:srgbClr val="F9F6DE"/>
    <a:srgbClr val="E87C81"/>
    <a:srgbClr val="E3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08" y="-240"/>
      </p:cViewPr>
      <p:guideLst>
        <p:guide orient="horz" pos="4132"/>
        <p:guide orient="horz" pos="22848"/>
        <p:guide pos="5360"/>
        <p:guide pos="20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001B-7F02-42E2-80AF-E3F8CED5CA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143000"/>
            <a:ext cx="2571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F07A-4366-4C8D-9F0C-BAE3E6E07C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00000" y="7070003"/>
            <a:ext cx="27000000" cy="15039999"/>
          </a:xfrm>
        </p:spPr>
        <p:txBody>
          <a:bodyPr anchor="b"/>
          <a:lstStyle>
            <a:lvl1pPr algn="ctr">
              <a:defRPr sz="2362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500000" y="22690002"/>
            <a:ext cx="27000000" cy="10429996"/>
          </a:xfrm>
        </p:spPr>
        <p:txBody>
          <a:bodyPr/>
          <a:lstStyle>
            <a:lvl1pPr marL="0" indent="0" algn="ctr">
              <a:buNone/>
              <a:defRPr sz="9450"/>
            </a:lvl1pPr>
            <a:lvl2pPr marL="1800225" indent="0" algn="ctr">
              <a:buNone/>
              <a:defRPr sz="7875"/>
            </a:lvl2pPr>
            <a:lvl3pPr marL="3599815" indent="0" algn="ctr">
              <a:buNone/>
              <a:defRPr sz="7085"/>
            </a:lvl3pPr>
            <a:lvl4pPr marL="5400040" indent="0" algn="ctr">
              <a:buNone/>
              <a:defRPr sz="6300"/>
            </a:lvl4pPr>
            <a:lvl5pPr marL="7200265" indent="0" algn="ctr">
              <a:buNone/>
              <a:defRPr sz="6300"/>
            </a:lvl5pPr>
            <a:lvl6pPr marL="8999855" indent="0" algn="ctr">
              <a:buNone/>
              <a:defRPr sz="6300"/>
            </a:lvl6pPr>
            <a:lvl7pPr marL="10800080" indent="0" algn="ctr">
              <a:buNone/>
              <a:defRPr sz="6300"/>
            </a:lvl7pPr>
            <a:lvl8pPr marL="12600305" indent="0" algn="ctr">
              <a:buNone/>
              <a:defRPr sz="6300"/>
            </a:lvl8pPr>
            <a:lvl9pPr marL="14399895" indent="0" algn="ctr">
              <a:buNone/>
              <a:defRPr sz="63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5762500" y="2300000"/>
            <a:ext cx="7762500" cy="366100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475000" y="2300000"/>
            <a:ext cx="22837500" cy="3661000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6250" y="10770003"/>
            <a:ext cx="31050000" cy="17969996"/>
          </a:xfrm>
        </p:spPr>
        <p:txBody>
          <a:bodyPr anchor="b"/>
          <a:lstStyle>
            <a:lvl1pPr>
              <a:defRPr sz="2362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56250" y="28910002"/>
            <a:ext cx="31050000" cy="9449996"/>
          </a:xfrm>
        </p:spPr>
        <p:txBody>
          <a:bodyPr/>
          <a:lstStyle>
            <a:lvl1pPr marL="0" indent="0">
              <a:buNone/>
              <a:defRPr sz="9450">
                <a:solidFill>
                  <a:schemeClr val="tx1">
                    <a:tint val="75000"/>
                  </a:schemeClr>
                </a:solidFill>
              </a:defRPr>
            </a:lvl1pPr>
            <a:lvl2pPr marL="1800225" indent="0">
              <a:buNone/>
              <a:defRPr sz="7875">
                <a:solidFill>
                  <a:schemeClr val="tx1">
                    <a:tint val="75000"/>
                  </a:schemeClr>
                </a:solidFill>
              </a:defRPr>
            </a:lvl2pPr>
            <a:lvl3pPr marL="359981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3pPr>
            <a:lvl4pPr marL="540004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720026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899985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08000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260030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439989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475000" y="11499999"/>
            <a:ext cx="15300000" cy="27410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8225000" y="11499999"/>
            <a:ext cx="15300000" cy="27410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9689" y="2300000"/>
            <a:ext cx="31050000" cy="83500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79689" y="10590003"/>
            <a:ext cx="15229686" cy="518999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0225" indent="0">
              <a:buNone/>
              <a:defRPr sz="7875" b="1"/>
            </a:lvl2pPr>
            <a:lvl3pPr marL="3599815" indent="0">
              <a:buNone/>
              <a:defRPr sz="7085" b="1"/>
            </a:lvl3pPr>
            <a:lvl4pPr marL="5400040" indent="0">
              <a:buNone/>
              <a:defRPr sz="6300" b="1"/>
            </a:lvl4pPr>
            <a:lvl5pPr marL="7200265" indent="0">
              <a:buNone/>
              <a:defRPr sz="6300" b="1"/>
            </a:lvl5pPr>
            <a:lvl6pPr marL="8999855" indent="0">
              <a:buNone/>
              <a:defRPr sz="6300" b="1"/>
            </a:lvl6pPr>
            <a:lvl7pPr marL="10800080" indent="0">
              <a:buNone/>
              <a:defRPr sz="6300" b="1"/>
            </a:lvl7pPr>
            <a:lvl8pPr marL="12600305" indent="0">
              <a:buNone/>
              <a:defRPr sz="6300" b="1"/>
            </a:lvl8pPr>
            <a:lvl9pPr marL="14399895" indent="0">
              <a:buNone/>
              <a:defRPr sz="63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2479689" y="15779999"/>
            <a:ext cx="15229686" cy="23210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8225000" y="10590003"/>
            <a:ext cx="15304689" cy="518999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0225" indent="0">
              <a:buNone/>
              <a:defRPr sz="7875" b="1"/>
            </a:lvl2pPr>
            <a:lvl3pPr marL="3599815" indent="0">
              <a:buNone/>
              <a:defRPr sz="7085" b="1"/>
            </a:lvl3pPr>
            <a:lvl4pPr marL="5400040" indent="0">
              <a:buNone/>
              <a:defRPr sz="6300" b="1"/>
            </a:lvl4pPr>
            <a:lvl5pPr marL="7200265" indent="0">
              <a:buNone/>
              <a:defRPr sz="6300" b="1"/>
            </a:lvl5pPr>
            <a:lvl6pPr marL="8999855" indent="0">
              <a:buNone/>
              <a:defRPr sz="6300" b="1"/>
            </a:lvl6pPr>
            <a:lvl7pPr marL="10800080" indent="0">
              <a:buNone/>
              <a:defRPr sz="6300" b="1"/>
            </a:lvl7pPr>
            <a:lvl8pPr marL="12600305" indent="0">
              <a:buNone/>
              <a:defRPr sz="6300" b="1"/>
            </a:lvl8pPr>
            <a:lvl9pPr marL="14399895" indent="0">
              <a:buNone/>
              <a:defRPr sz="63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8225000" y="15779999"/>
            <a:ext cx="15304689" cy="23210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9689" y="2880000"/>
            <a:ext cx="11610936" cy="10079999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5304689" y="6220000"/>
            <a:ext cx="18225000" cy="30699998"/>
          </a:xfrm>
        </p:spPr>
        <p:txBody>
          <a:bodyPr/>
          <a:lstStyle>
            <a:lvl1pPr>
              <a:defRPr sz="12600"/>
            </a:lvl1pPr>
            <a:lvl2pPr>
              <a:defRPr sz="11025"/>
            </a:lvl2pPr>
            <a:lvl3pPr>
              <a:defRPr sz="9450"/>
            </a:lvl3pPr>
            <a:lvl4pPr>
              <a:defRPr sz="7875"/>
            </a:lvl4pPr>
            <a:lvl5pPr>
              <a:defRPr sz="7875"/>
            </a:lvl5pPr>
            <a:lvl6pPr>
              <a:defRPr sz="7875"/>
            </a:lvl6pPr>
            <a:lvl7pPr>
              <a:defRPr sz="7875"/>
            </a:lvl7pPr>
            <a:lvl8pPr>
              <a:defRPr sz="7875"/>
            </a:lvl8pPr>
            <a:lvl9pPr>
              <a:defRPr sz="787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479689" y="12959999"/>
            <a:ext cx="11610936" cy="24010002"/>
          </a:xfrm>
        </p:spPr>
        <p:txBody>
          <a:bodyPr/>
          <a:lstStyle>
            <a:lvl1pPr marL="0" indent="0">
              <a:buNone/>
              <a:defRPr sz="6300"/>
            </a:lvl1pPr>
            <a:lvl2pPr marL="1800225" indent="0">
              <a:buNone/>
              <a:defRPr sz="5510"/>
            </a:lvl2pPr>
            <a:lvl3pPr marL="3599815" indent="0">
              <a:buNone/>
              <a:defRPr sz="4725"/>
            </a:lvl3pPr>
            <a:lvl4pPr marL="5400040" indent="0">
              <a:buNone/>
              <a:defRPr sz="3935"/>
            </a:lvl4pPr>
            <a:lvl5pPr marL="7200265" indent="0">
              <a:buNone/>
              <a:defRPr sz="3935"/>
            </a:lvl5pPr>
            <a:lvl6pPr marL="8999855" indent="0">
              <a:buNone/>
              <a:defRPr sz="3935"/>
            </a:lvl6pPr>
            <a:lvl7pPr marL="10800080" indent="0">
              <a:buNone/>
              <a:defRPr sz="3935"/>
            </a:lvl7pPr>
            <a:lvl8pPr marL="12600305" indent="0">
              <a:buNone/>
              <a:defRPr sz="3935"/>
            </a:lvl8pPr>
            <a:lvl9pPr marL="14399895" indent="0">
              <a:buNone/>
              <a:defRPr sz="393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9689" y="2880000"/>
            <a:ext cx="11610936" cy="10079999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304689" y="6220000"/>
            <a:ext cx="18225000" cy="30699998"/>
          </a:xfrm>
        </p:spPr>
        <p:txBody>
          <a:bodyPr/>
          <a:lstStyle>
            <a:lvl1pPr marL="0" indent="0">
              <a:buNone/>
              <a:defRPr sz="12600"/>
            </a:lvl1pPr>
            <a:lvl2pPr marL="1800225" indent="0">
              <a:buNone/>
              <a:defRPr sz="11025"/>
            </a:lvl2pPr>
            <a:lvl3pPr marL="3599815" indent="0">
              <a:buNone/>
              <a:defRPr sz="9450"/>
            </a:lvl3pPr>
            <a:lvl4pPr marL="5400040" indent="0">
              <a:buNone/>
              <a:defRPr sz="7875"/>
            </a:lvl4pPr>
            <a:lvl5pPr marL="7200265" indent="0">
              <a:buNone/>
              <a:defRPr sz="7875"/>
            </a:lvl5pPr>
            <a:lvl6pPr marL="8999855" indent="0">
              <a:buNone/>
              <a:defRPr sz="7875"/>
            </a:lvl6pPr>
            <a:lvl7pPr marL="10800080" indent="0">
              <a:buNone/>
              <a:defRPr sz="7875"/>
            </a:lvl7pPr>
            <a:lvl8pPr marL="12600305" indent="0">
              <a:buNone/>
              <a:defRPr sz="7875"/>
            </a:lvl8pPr>
            <a:lvl9pPr marL="14399895" indent="0">
              <a:buNone/>
              <a:defRPr sz="78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479689" y="12959999"/>
            <a:ext cx="11610936" cy="24010002"/>
          </a:xfrm>
        </p:spPr>
        <p:txBody>
          <a:bodyPr/>
          <a:lstStyle>
            <a:lvl1pPr marL="0" indent="0">
              <a:buNone/>
              <a:defRPr sz="6300"/>
            </a:lvl1pPr>
            <a:lvl2pPr marL="1800225" indent="0">
              <a:buNone/>
              <a:defRPr sz="5510"/>
            </a:lvl2pPr>
            <a:lvl3pPr marL="3599815" indent="0">
              <a:buNone/>
              <a:defRPr sz="4725"/>
            </a:lvl3pPr>
            <a:lvl4pPr marL="5400040" indent="0">
              <a:buNone/>
              <a:defRPr sz="3935"/>
            </a:lvl4pPr>
            <a:lvl5pPr marL="7200265" indent="0">
              <a:buNone/>
              <a:defRPr sz="3935"/>
            </a:lvl5pPr>
            <a:lvl6pPr marL="8999855" indent="0">
              <a:buNone/>
              <a:defRPr sz="3935"/>
            </a:lvl6pPr>
            <a:lvl7pPr marL="10800080" indent="0">
              <a:buNone/>
              <a:defRPr sz="3935"/>
            </a:lvl7pPr>
            <a:lvl8pPr marL="12600305" indent="0">
              <a:buNone/>
              <a:defRPr sz="3935"/>
            </a:lvl8pPr>
            <a:lvl9pPr marL="14399895" indent="0">
              <a:buNone/>
              <a:defRPr sz="393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475000" y="2300000"/>
            <a:ext cx="31050000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75000" y="11499999"/>
            <a:ext cx="31050000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475000" y="40039998"/>
            <a:ext cx="810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7763-550C-487E-83F3-8DAC1E9871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925000" y="40039998"/>
            <a:ext cx="1215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425000" y="40039998"/>
            <a:ext cx="810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9162-089F-40F8-81E7-53132DE097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599815" rtl="0" eaLnBrk="1" latinLnBrk="0" hangingPunct="1">
        <a:lnSpc>
          <a:spcPct val="90000"/>
        </a:lnSpc>
        <a:spcBef>
          <a:spcPct val="0"/>
        </a:spcBef>
        <a:buNone/>
        <a:defRPr sz="17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795" indent="-899795" algn="l" defTabSz="3599815" rtl="0" eaLnBrk="1" latinLnBrk="0" hangingPunct="1">
        <a:lnSpc>
          <a:spcPct val="90000"/>
        </a:lnSpc>
        <a:spcBef>
          <a:spcPct val="789000"/>
        </a:spcBef>
        <a:buFont typeface="Arial" panose="020B0604020202020204" pitchFamily="34" charset="0"/>
        <a:buChar char="•"/>
        <a:defRPr sz="11025" kern="1200">
          <a:solidFill>
            <a:schemeClr val="tx1"/>
          </a:solidFill>
          <a:latin typeface="+mn-lt"/>
          <a:ea typeface="+mn-ea"/>
          <a:cs typeface="+mn-cs"/>
        </a:defRPr>
      </a:lvl1pPr>
      <a:lvl2pPr marL="270002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94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24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3pPr>
      <a:lvl4pPr marL="629983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4pPr>
      <a:lvl5pPr marL="810006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5pPr>
      <a:lvl6pPr marL="990028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6pPr>
      <a:lvl7pPr marL="1169987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8pPr>
      <a:lvl9pPr marL="1529969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40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4pPr>
      <a:lvl5pPr marL="720026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5pPr>
      <a:lvl6pPr marL="899985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80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7pPr>
      <a:lvl8pPr marL="1260030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8pPr>
      <a:lvl9pPr marL="14399895" algn="l" defTabSz="3599815" rtl="0" eaLnBrk="1" latinLnBrk="0" hangingPunct="1">
        <a:defRPr sz="70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2.jpe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rcRect l="62328"/>
          <a:stretch>
            <a:fillRect/>
          </a:stretch>
        </p:blipFill>
        <p:spPr>
          <a:xfrm>
            <a:off x="28919170" y="456565"/>
            <a:ext cx="6700520" cy="10005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1ff5ce9892bb9bdcc0209a2a8089d8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20062190"/>
            <a:ext cx="10163810" cy="10163810"/>
          </a:xfrm>
          <a:prstGeom prst="rect">
            <a:avLst/>
          </a:prstGeom>
          <a:effectLst>
            <a:outerShdw blurRad="50800" dist="38100" dir="2700000" sx="104000" sy="104000" algn="tl" rotWithShape="0">
              <a:srgbClr val="5F726D">
                <a:alpha val="40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328545" y="622300"/>
            <a:ext cx="26172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8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Eight-Band Orthogonal Wavelets for Fast Calculation</a:t>
            </a:r>
            <a:endParaRPr lang="zh-CN" altLang="en-US" sz="8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4290" y="3663315"/>
            <a:ext cx="8910320" cy="3864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28545" y="6770370"/>
            <a:ext cx="10477500" cy="6808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Abstract</a:t>
            </a:r>
            <a:endParaRPr lang="zh-CN" altLang="en-US" sz="4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 symmetry or anti-symmetry 8-bank orthogonal wavelet filters for fast calculation with high order vanishing moment and short support are constructed by using the ingenious structure. The low-pass filter can determine seven high-pass filters by changing the sign and position in this wavelet system. This construction brings a lot of convenience for our calculation, which can be applied to the engineering background for using the free degrees.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8545" y="13848080"/>
            <a:ext cx="101428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Preliminaries</a:t>
            </a:r>
            <a:endParaRPr lang="zh-CN" altLang="en-US" sz="4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In an orthogonal multi-band wavelet system, let be the scaling functions,  be the wavelet functions. ,can be expressed as follows: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7280" y="17061180"/>
            <a:ext cx="7827010" cy="32861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28546" y="20308888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83515"/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Respectively, with</a:t>
            </a:r>
            <a:endParaRPr lang="en-US" altLang="en-US" sz="3600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605" y="20954365"/>
            <a:ext cx="6361430" cy="32626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28545" y="24369395"/>
            <a:ext cx="762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Respectively, or equivalently,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685" y="25052655"/>
            <a:ext cx="6483350" cy="40265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28545" y="29183330"/>
            <a:ext cx="101434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Where denotes the Dirac sequence such that  for, otherwise , is low-pass filters and is one of the high-pass filter.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Definition 2.1 If 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605" y="31987490"/>
            <a:ext cx="6623685" cy="12687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328545" y="33365440"/>
            <a:ext cx="10143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Then the high-pass filter  has vanishing moments of order . 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28545" y="35745420"/>
            <a:ext cx="10477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Construction of orthogonal multi-band wavelets for fast calculation</a:t>
            </a:r>
            <a:endParaRPr lang="zh-CN" altLang="en-US" sz="4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28545" y="37465635"/>
            <a:ext cx="1014285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Assume the lengths of and  are all . Denote the low filter be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4545" y="38915340"/>
            <a:ext cx="8444865" cy="9899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328545" y="40057070"/>
            <a:ext cx="830516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Which is symmetric.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Let 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9750" y="7987665"/>
            <a:ext cx="6482715" cy="75812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4882495" y="15869920"/>
            <a:ext cx="941070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Respectively. Obviously, we can see that  are symmetric,are antisymmetric, respectively. 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For example, when , the filter banks are 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7500" y="19523075"/>
            <a:ext cx="6927215" cy="484632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4538960" y="28202890"/>
            <a:ext cx="86487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Clearly, all of wavelet filters are determined by the low-pass filter. So this structure brings a lot of convenience for the calculation.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Theorem 3.1 If </a:t>
            </a:r>
            <a:endParaRPr lang="zh-CN" altLang="en-US" sz="40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89680" y="32445960"/>
            <a:ext cx="7025640" cy="345884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8960" y="36167060"/>
            <a:ext cx="929703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Then the wavelet filter banks defined by (5) and (6) satisfy the orthogonality condition.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Proof: Note that , and  is symmetric, i.e., .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Firstly, we can prove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03500" y="38915340"/>
            <a:ext cx="7463790" cy="256159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5213311" y="7987348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Let</a:t>
            </a:r>
            <a:endParaRPr lang="en-US" altLang="en-US" sz="3600" b="0">
              <a:latin typeface="Times New Roman" panose="0202060305040502030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7080" y="8050530"/>
            <a:ext cx="6454775" cy="195262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5213311" y="10002838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Let</a:t>
            </a:r>
            <a:endParaRPr lang="en-US" altLang="en-US" sz="3600" b="0">
              <a:latin typeface="Times New Roman" panose="0202060305040502030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3145" y="10462260"/>
            <a:ext cx="6188710" cy="214503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5213311" y="1260697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Thus,</a:t>
            </a:r>
            <a:endParaRPr lang="en-US" sz="3600" b="0">
              <a:latin typeface="Times New Roman" panose="0202060305040502030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45260" y="12568555"/>
            <a:ext cx="5581015" cy="74549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25213311" y="13313728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 It follows that </a:t>
            </a:r>
            <a:endParaRPr lang="en-US" sz="3600" b="0">
              <a:latin typeface="Times New Roman" panose="0202060305040502030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9300" y="13848080"/>
            <a:ext cx="3533140" cy="155892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5213311" y="1522444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Similarly,</a:t>
            </a:r>
            <a:endParaRPr lang="en-US" sz="3600" b="0">
              <a:latin typeface="Times New Roman" panose="0202060305040502030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7270" y="15724505"/>
            <a:ext cx="4573270" cy="116967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5213311" y="16893858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Since </a:t>
            </a:r>
            <a:endParaRPr lang="en-US" sz="3600" b="0">
              <a:latin typeface="Times New Roman" panose="0202060305040502030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0490" y="17539335"/>
            <a:ext cx="2940050" cy="11493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99030" y="18139410"/>
            <a:ext cx="5731510" cy="138366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25213310" y="19417030"/>
            <a:ext cx="7271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83515"/>
            <a:r>
              <a:rPr lang="en-US" sz="3600" b="0">
                <a:latin typeface="Times New Roman" panose="02020603050405020304" charset="0"/>
              </a:rPr>
              <a:t>By direct calculation, we can see that</a:t>
            </a:r>
            <a:endParaRPr lang="en-US" sz="3600" b="0">
              <a:latin typeface="Times New Roman" panose="0202060305040502030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99030" y="20062190"/>
            <a:ext cx="5819775" cy="971359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4312245" y="29775785"/>
            <a:ext cx="9989185" cy="8136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Conclusion</a:t>
            </a:r>
            <a:endParaRPr lang="zh-CN" altLang="en-US" sz="4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We study systematically a class of symmetric or anti-symmetric eight-bank orthogonal wavelet filters for fast calculation with compactly supported, in which the low-pass filter can determine seven high-pass filters by changing the sign and position. Thus, this construction brings a lot of convenience for the calculation. Fig. 2. is the decomposed Lena using eight-band wavelets. Clearly, they are different to two-band wavelet. We will study the special eight-band wavelets with high vanishing moments for fast calculation in image compression.</a:t>
            </a:r>
            <a:endParaRPr lang="zh-CN" altLang="en-US" sz="360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图片 -2147482555" descr="图2"/>
          <p:cNvPicPr>
            <a:picLocks noChangeAspect="1"/>
          </p:cNvPicPr>
          <p:nvPr/>
        </p:nvPicPr>
        <p:blipFill>
          <a:blip r:embed="rId22"/>
          <a:srcRect l="6775" t="4568" r="7668" b="6091"/>
          <a:stretch>
            <a:fillRect/>
          </a:stretch>
        </p:blipFill>
        <p:spPr>
          <a:xfrm>
            <a:off x="27437080" y="37912675"/>
            <a:ext cx="3738880" cy="310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文本框 50"/>
          <p:cNvSpPr txBox="1"/>
          <p:nvPr/>
        </p:nvSpPr>
        <p:spPr>
          <a:xfrm>
            <a:off x="23187660" y="41017190"/>
            <a:ext cx="116281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charset="0"/>
                <a:cs typeface="Times New Roman" panose="02020603050405020304" charset="0"/>
              </a:rPr>
              <a:t>Fig. 1. The first one is the scale functions, and the other are wavelet functions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3600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000">
            <a:solidFill>
              <a:schemeClr val="tx2">
                <a:lumMod val="50000"/>
              </a:schemeClr>
            </a:solidFill>
            <a:latin typeface="+mj-ea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WPS 演示</Application>
  <PresentationFormat>自定义</PresentationFormat>
  <Paragraphs>53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Times New Roman</vt:lpstr>
      <vt:lpstr>微软雅黑</vt:lpstr>
      <vt:lpstr>等线 Light</vt:lpstr>
      <vt:lpstr>等线</vt:lpstr>
      <vt:lpstr>Calibri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笑^O^半世</cp:lastModifiedBy>
  <cp:revision>93</cp:revision>
  <dcterms:created xsi:type="dcterms:W3CDTF">2016-03-27T01:53:00Z</dcterms:created>
  <dcterms:modified xsi:type="dcterms:W3CDTF">2022-01-06T01:57:48Z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TemplateUUID">
    <vt:lpwstr>v1.0_mb_8xwQ/ChtqmE444ZanULF7Q==</vt:lpwstr>
  </property>
  <property fmtid="{D5CDD505-2E9C-101B-9397-08002B2CF9AE}" pid="4" name="ICV">
    <vt:lpwstr>C503C6035A9E430FA67B5D1D68FBA91B</vt:lpwstr>
  </property>
</Properties>
</file>