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5999738" cy="51120675"/>
  <p:notesSz cx="6858000" cy="9144000"/>
  <p:defaultTextStyle>
    <a:defPPr>
      <a:defRPr lang="zh-CN"/>
    </a:defPPr>
    <a:lvl1pPr marL="0" algn="l" defTabSz="4181734" rtl="0" eaLnBrk="1" latinLnBrk="0" hangingPunct="1">
      <a:defRPr sz="8232" kern="1200">
        <a:solidFill>
          <a:schemeClr val="tx1"/>
        </a:solidFill>
        <a:latin typeface="+mn-lt"/>
        <a:ea typeface="+mn-ea"/>
        <a:cs typeface="+mn-cs"/>
      </a:defRPr>
    </a:lvl1pPr>
    <a:lvl2pPr marL="2090867" algn="l" defTabSz="4181734" rtl="0" eaLnBrk="1" latinLnBrk="0" hangingPunct="1">
      <a:defRPr sz="8232" kern="1200">
        <a:solidFill>
          <a:schemeClr val="tx1"/>
        </a:solidFill>
        <a:latin typeface="+mn-lt"/>
        <a:ea typeface="+mn-ea"/>
        <a:cs typeface="+mn-cs"/>
      </a:defRPr>
    </a:lvl2pPr>
    <a:lvl3pPr marL="4181734" algn="l" defTabSz="4181734" rtl="0" eaLnBrk="1" latinLnBrk="0" hangingPunct="1">
      <a:defRPr sz="8232" kern="1200">
        <a:solidFill>
          <a:schemeClr val="tx1"/>
        </a:solidFill>
        <a:latin typeface="+mn-lt"/>
        <a:ea typeface="+mn-ea"/>
        <a:cs typeface="+mn-cs"/>
      </a:defRPr>
    </a:lvl3pPr>
    <a:lvl4pPr marL="6272601" algn="l" defTabSz="4181734" rtl="0" eaLnBrk="1" latinLnBrk="0" hangingPunct="1">
      <a:defRPr sz="8232" kern="1200">
        <a:solidFill>
          <a:schemeClr val="tx1"/>
        </a:solidFill>
        <a:latin typeface="+mn-lt"/>
        <a:ea typeface="+mn-ea"/>
        <a:cs typeface="+mn-cs"/>
      </a:defRPr>
    </a:lvl4pPr>
    <a:lvl5pPr marL="8363468" algn="l" defTabSz="4181734" rtl="0" eaLnBrk="1" latinLnBrk="0" hangingPunct="1">
      <a:defRPr sz="8232" kern="1200">
        <a:solidFill>
          <a:schemeClr val="tx1"/>
        </a:solidFill>
        <a:latin typeface="+mn-lt"/>
        <a:ea typeface="+mn-ea"/>
        <a:cs typeface="+mn-cs"/>
      </a:defRPr>
    </a:lvl5pPr>
    <a:lvl6pPr marL="10454335" algn="l" defTabSz="4181734" rtl="0" eaLnBrk="1" latinLnBrk="0" hangingPunct="1">
      <a:defRPr sz="8232" kern="1200">
        <a:solidFill>
          <a:schemeClr val="tx1"/>
        </a:solidFill>
        <a:latin typeface="+mn-lt"/>
        <a:ea typeface="+mn-ea"/>
        <a:cs typeface="+mn-cs"/>
      </a:defRPr>
    </a:lvl6pPr>
    <a:lvl7pPr marL="12545202" algn="l" defTabSz="4181734" rtl="0" eaLnBrk="1" latinLnBrk="0" hangingPunct="1">
      <a:defRPr sz="8232" kern="1200">
        <a:solidFill>
          <a:schemeClr val="tx1"/>
        </a:solidFill>
        <a:latin typeface="+mn-lt"/>
        <a:ea typeface="+mn-ea"/>
        <a:cs typeface="+mn-cs"/>
      </a:defRPr>
    </a:lvl7pPr>
    <a:lvl8pPr marL="14636069" algn="l" defTabSz="4181734" rtl="0" eaLnBrk="1" latinLnBrk="0" hangingPunct="1">
      <a:defRPr sz="8232" kern="1200">
        <a:solidFill>
          <a:schemeClr val="tx1"/>
        </a:solidFill>
        <a:latin typeface="+mn-lt"/>
        <a:ea typeface="+mn-ea"/>
        <a:cs typeface="+mn-cs"/>
      </a:defRPr>
    </a:lvl8pPr>
    <a:lvl9pPr marL="16726936" algn="l" defTabSz="4181734" rtl="0" eaLnBrk="1" latinLnBrk="0" hangingPunct="1">
      <a:defRPr sz="823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25" d="100"/>
          <a:sy n="25" d="100"/>
        </p:scale>
        <p:origin x="558"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4499967" y="8366281"/>
            <a:ext cx="26999804" cy="17797568"/>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4499967" y="26850192"/>
            <a:ext cx="26999804" cy="1234232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379092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457227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6072887" y="20282605"/>
            <a:ext cx="22917019" cy="32293593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307762" y="20282605"/>
            <a:ext cx="68315128" cy="32293593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48067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83295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2456232" y="12744676"/>
            <a:ext cx="31049774" cy="2126477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456232" y="34210626"/>
            <a:ext cx="31049774" cy="1118264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09830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307761" y="101436673"/>
            <a:ext cx="45613729" cy="2417818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3371487" y="101436673"/>
            <a:ext cx="45618418" cy="24178185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059253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2479671" y="2721706"/>
            <a:ext cx="31049774" cy="9880968"/>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479672" y="12531669"/>
            <a:ext cx="15229575" cy="6141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2479672" y="18673247"/>
            <a:ext cx="15229575" cy="274655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18224867" y="12531669"/>
            <a:ext cx="15304578" cy="614157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18224867" y="18673247"/>
            <a:ext cx="15304578" cy="2746553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8163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018594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396507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79672" y="3408045"/>
            <a:ext cx="11610852" cy="11928158"/>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5304578" y="7360434"/>
            <a:ext cx="18224867" cy="363288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2479672" y="15336203"/>
            <a:ext cx="11610852" cy="284122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2779520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479672" y="3408045"/>
            <a:ext cx="11610852" cy="11928158"/>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5304578" y="7360434"/>
            <a:ext cx="18224867" cy="36328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479672" y="15336203"/>
            <a:ext cx="11610852" cy="284122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620528A1-0C04-4C76-BE76-277552D42434}" type="datetimeFigureOut">
              <a:rPr lang="zh-CN" altLang="en-US" smtClean="0"/>
              <a:t>2022/1/5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3482555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2474982" y="2721706"/>
            <a:ext cx="31049774" cy="9880968"/>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2474982" y="13608513"/>
            <a:ext cx="31049774" cy="3243559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2474982" y="47381296"/>
            <a:ext cx="8099941" cy="2721703"/>
          </a:xfrm>
          <a:prstGeom prst="rect">
            <a:avLst/>
          </a:prstGeom>
        </p:spPr>
        <p:txBody>
          <a:bodyPr vert="horz" lIns="91440" tIns="45720" rIns="91440" bIns="45720" rtlCol="0" anchor="ctr"/>
          <a:lstStyle>
            <a:lvl1pPr algn="l">
              <a:defRPr sz="1200">
                <a:solidFill>
                  <a:schemeClr val="tx1">
                    <a:tint val="75000"/>
                  </a:schemeClr>
                </a:solidFill>
              </a:defRPr>
            </a:lvl1pPr>
          </a:lstStyle>
          <a:p>
            <a:fld id="{620528A1-0C04-4C76-BE76-277552D42434}" type="datetimeFigureOut">
              <a:rPr lang="zh-CN" altLang="en-US" smtClean="0"/>
              <a:t>2022/1/5</a:t>
            </a:fld>
            <a:endParaRPr lang="zh-CN" altLang="en-US"/>
          </a:p>
        </p:txBody>
      </p:sp>
      <p:sp>
        <p:nvSpPr>
          <p:cNvPr id="5" name="页脚占位符 4"/>
          <p:cNvSpPr>
            <a:spLocks noGrp="1"/>
          </p:cNvSpPr>
          <p:nvPr>
            <p:ph type="ftr" sz="quarter" idx="3"/>
          </p:nvPr>
        </p:nvSpPr>
        <p:spPr>
          <a:xfrm>
            <a:off x="11924913" y="47381296"/>
            <a:ext cx="12149912" cy="27217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25424815" y="47381296"/>
            <a:ext cx="8099941" cy="2721703"/>
          </a:xfrm>
          <a:prstGeom prst="rect">
            <a:avLst/>
          </a:prstGeom>
        </p:spPr>
        <p:txBody>
          <a:bodyPr vert="horz" lIns="91440" tIns="45720" rIns="91440" bIns="45720" rtlCol="0" anchor="ctr"/>
          <a:lstStyle>
            <a:lvl1pPr algn="r">
              <a:defRPr sz="1200">
                <a:solidFill>
                  <a:schemeClr val="tx1">
                    <a:tint val="75000"/>
                  </a:schemeClr>
                </a:solidFill>
              </a:defRPr>
            </a:lvl1pPr>
          </a:lstStyle>
          <a:p>
            <a:fld id="{0E7051E9-C593-4AA4-8520-F0A9DFEF42CD}" type="slidenum">
              <a:rPr lang="zh-CN" altLang="en-US" smtClean="0"/>
              <a:t>‹#›</a:t>
            </a:fld>
            <a:endParaRPr lang="zh-CN" altLang="en-US"/>
          </a:p>
        </p:txBody>
      </p:sp>
    </p:spTree>
    <p:extLst>
      <p:ext uri="{BB962C8B-B14F-4D97-AF65-F5344CB8AC3E}">
        <p14:creationId xmlns:p14="http://schemas.microsoft.com/office/powerpoint/2010/main" val="3422489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19621500" y="0"/>
            <a:ext cx="16378238" cy="7696200"/>
          </a:xfrm>
          <a:prstGeom prst="rect">
            <a:avLst/>
          </a:prstGeom>
        </p:spPr>
      </p:pic>
      <p:pic>
        <p:nvPicPr>
          <p:cNvPr id="5" name="图片 4"/>
          <p:cNvPicPr>
            <a:picLocks noChangeAspect="1"/>
          </p:cNvPicPr>
          <p:nvPr/>
        </p:nvPicPr>
        <p:blipFill>
          <a:blip r:embed="rId2"/>
          <a:stretch>
            <a:fillRect/>
          </a:stretch>
        </p:blipFill>
        <p:spPr>
          <a:xfrm>
            <a:off x="0" y="0"/>
            <a:ext cx="19621500" cy="7696200"/>
          </a:xfrm>
          <a:prstGeom prst="rect">
            <a:avLst/>
          </a:prstGeom>
        </p:spPr>
      </p:pic>
      <p:sp>
        <p:nvSpPr>
          <p:cNvPr id="6" name="矩形 5"/>
          <p:cNvSpPr/>
          <p:nvPr/>
        </p:nvSpPr>
        <p:spPr>
          <a:xfrm>
            <a:off x="9029700" y="1222125"/>
            <a:ext cx="19248437" cy="3046988"/>
          </a:xfrm>
          <a:prstGeom prst="rect">
            <a:avLst/>
          </a:prstGeom>
        </p:spPr>
        <p:txBody>
          <a:bodyPr wrap="square">
            <a:spAutoFit/>
          </a:bodyPr>
          <a:lstStyle/>
          <a:p>
            <a:pPr algn="ctr"/>
            <a:r>
              <a:rPr lang="en-US" altLang="zh-CN" sz="9600" dirty="0" smtClean="0">
                <a:effectLst>
                  <a:outerShdw blurRad="38100" dist="38100" dir="2700000" algn="tl">
                    <a:srgbClr val="000000">
                      <a:alpha val="43137"/>
                    </a:srgbClr>
                  </a:outerShdw>
                </a:effectLst>
                <a:latin typeface="Gill Sans MT Condensed" panose="020B0506020104020203" pitchFamily="34" charset="0"/>
              </a:rPr>
              <a:t>2021 IEEE Conference on Telecommunications, Optics and Computer Science (TOCS 2021)</a:t>
            </a:r>
            <a:endParaRPr lang="zh-CN" altLang="en-US" sz="9600" dirty="0">
              <a:effectLst>
                <a:outerShdw blurRad="38100" dist="38100" dir="2700000" algn="tl">
                  <a:srgbClr val="000000">
                    <a:alpha val="43137"/>
                  </a:srgbClr>
                </a:outerShdw>
              </a:effectLst>
              <a:latin typeface="Gill Sans MT Condensed" panose="020B0506020104020203" pitchFamily="34" charset="0"/>
            </a:endParaRPr>
          </a:p>
        </p:txBody>
      </p:sp>
      <p:sp>
        <p:nvSpPr>
          <p:cNvPr id="7" name="矩形 6"/>
          <p:cNvSpPr/>
          <p:nvPr/>
        </p:nvSpPr>
        <p:spPr>
          <a:xfrm>
            <a:off x="12932945" y="6097461"/>
            <a:ext cx="3707040" cy="1015663"/>
          </a:xfrm>
          <a:prstGeom prst="rect">
            <a:avLst/>
          </a:prstGeom>
        </p:spPr>
        <p:txBody>
          <a:bodyPr wrap="none">
            <a:spAutoFit/>
          </a:bodyPr>
          <a:lstStyle/>
          <a:p>
            <a:r>
              <a:rPr lang="en-US" altLang="zh-CN" sz="6000" dirty="0">
                <a:effectLst>
                  <a:outerShdw blurRad="38100" dist="38100" dir="2700000" algn="tl">
                    <a:srgbClr val="000000">
                      <a:alpha val="43137"/>
                    </a:srgbClr>
                  </a:outerShdw>
                </a:effectLst>
                <a:latin typeface="Gill Sans MT Condensed" panose="020B0506020104020203" pitchFamily="34" charset="0"/>
              </a:rPr>
              <a:t>Shenyang, China</a:t>
            </a:r>
            <a:endParaRPr lang="zh-CN" altLang="en-US" sz="6000" dirty="0">
              <a:effectLst>
                <a:outerShdw blurRad="38100" dist="38100" dir="2700000" algn="tl">
                  <a:srgbClr val="000000">
                    <a:alpha val="43137"/>
                  </a:srgbClr>
                </a:outerShdw>
              </a:effectLst>
              <a:latin typeface="Gill Sans MT Condensed" panose="020B0506020104020203" pitchFamily="34" charset="0"/>
            </a:endParaRPr>
          </a:p>
        </p:txBody>
      </p:sp>
      <p:sp>
        <p:nvSpPr>
          <p:cNvPr id="8" name="矩形 7"/>
          <p:cNvSpPr/>
          <p:nvPr/>
        </p:nvSpPr>
        <p:spPr>
          <a:xfrm>
            <a:off x="19231019" y="6097460"/>
            <a:ext cx="5317418" cy="1015663"/>
          </a:xfrm>
          <a:prstGeom prst="rect">
            <a:avLst/>
          </a:prstGeom>
        </p:spPr>
        <p:txBody>
          <a:bodyPr wrap="none">
            <a:spAutoFit/>
          </a:bodyPr>
          <a:lstStyle/>
          <a:p>
            <a:r>
              <a:rPr lang="en-US" altLang="zh-CN" sz="6000" dirty="0">
                <a:effectLst>
                  <a:outerShdw blurRad="38100" dist="38100" dir="2700000" algn="tl">
                    <a:srgbClr val="000000">
                      <a:alpha val="43137"/>
                    </a:srgbClr>
                  </a:outerShdw>
                </a:effectLst>
                <a:latin typeface="Gill Sans MT Condensed" panose="020B0506020104020203" pitchFamily="34" charset="0"/>
              </a:rPr>
              <a:t>December 10-11, 2021</a:t>
            </a:r>
            <a:endParaRPr lang="zh-CN" altLang="en-US" sz="6000" dirty="0">
              <a:effectLst>
                <a:outerShdw blurRad="38100" dist="38100" dir="2700000" algn="tl">
                  <a:srgbClr val="000000">
                    <a:alpha val="43137"/>
                  </a:srgbClr>
                </a:outerShdw>
              </a:effectLst>
              <a:latin typeface="Gill Sans MT Condensed" panose="020B0506020104020203" pitchFamily="34" charset="0"/>
            </a:endParaRPr>
          </a:p>
        </p:txBody>
      </p:sp>
      <p:sp>
        <p:nvSpPr>
          <p:cNvPr id="9" name="矩形 8"/>
          <p:cNvSpPr/>
          <p:nvPr/>
        </p:nvSpPr>
        <p:spPr>
          <a:xfrm>
            <a:off x="3547269" y="8115299"/>
            <a:ext cx="28875832" cy="1107996"/>
          </a:xfrm>
          <a:prstGeom prst="rect">
            <a:avLst/>
          </a:prstGeom>
        </p:spPr>
        <p:txBody>
          <a:bodyPr wrap="square">
            <a:spAutoFit/>
          </a:bodyPr>
          <a:lstStyle/>
          <a:p>
            <a:r>
              <a:rPr lang="en-US" altLang="zh-CN" sz="6600" dirty="0" smtClean="0">
                <a:solidFill>
                  <a:schemeClr val="accent2"/>
                </a:solidFill>
                <a:effectLst/>
                <a:latin typeface="Times New Roman" panose="02020603050405020304" pitchFamily="18" charset="0"/>
                <a:ea typeface="MS Mincho"/>
              </a:rPr>
              <a:t>Study on Mountain Space in Mount Tai Region Based on GIS Spatial Data Analysis</a:t>
            </a:r>
            <a:endParaRPr lang="zh-CN" altLang="en-US" sz="6600" dirty="0">
              <a:solidFill>
                <a:schemeClr val="accent2"/>
              </a:solidFill>
            </a:endParaRPr>
          </a:p>
        </p:txBody>
      </p:sp>
      <p:sp>
        <p:nvSpPr>
          <p:cNvPr id="10" name="矩形 9"/>
          <p:cNvSpPr/>
          <p:nvPr/>
        </p:nvSpPr>
        <p:spPr>
          <a:xfrm>
            <a:off x="2519406" y="9223295"/>
            <a:ext cx="10006013" cy="2395528"/>
          </a:xfrm>
          <a:prstGeom prst="rect">
            <a:avLst/>
          </a:prstGeom>
        </p:spPr>
        <p:txBody>
          <a:bodyPr wrap="square">
            <a:spAutoFit/>
          </a:bodyPr>
          <a:lstStyle/>
          <a:p>
            <a:pPr algn="ctr">
              <a:spcBef>
                <a:spcPts val="1800"/>
              </a:spcBef>
              <a:spcAft>
                <a:spcPts val="200"/>
              </a:spcAft>
            </a:pPr>
            <a:r>
              <a:rPr lang="en-US" altLang="zh-CN" sz="4000" dirty="0" err="1">
                <a:latin typeface="Times New Roman" panose="02020603050405020304" pitchFamily="18" charset="0"/>
                <a:cs typeface="Times New Roman" panose="02020603050405020304" pitchFamily="18" charset="0"/>
              </a:rPr>
              <a:t>Congcong</a:t>
            </a:r>
            <a:r>
              <a:rPr lang="en-US" altLang="zh-CN" sz="4000" dirty="0">
                <a:latin typeface="Times New Roman" panose="02020603050405020304" pitchFamily="18" charset="0"/>
                <a:cs typeface="Times New Roman" panose="02020603050405020304" pitchFamily="18" charset="0"/>
              </a:rPr>
              <a:t> Liu</a:t>
            </a:r>
            <a:endParaRPr lang="zh-CN" altLang="zh-CN" sz="40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School of Information and Arts</a:t>
            </a:r>
            <a:endParaRPr lang="zh-CN" altLang="zh-CN" sz="36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Institute of Commerce and Technology</a:t>
            </a:r>
            <a:endParaRPr lang="zh-CN" altLang="zh-CN" sz="3600" dirty="0">
              <a:latin typeface="Times New Roman" panose="02020603050405020304" pitchFamily="18" charset="0"/>
              <a:cs typeface="Times New Roman" panose="02020603050405020304" pitchFamily="18" charset="0"/>
            </a:endParaRPr>
          </a:p>
          <a:p>
            <a:pPr algn="ctr"/>
            <a:r>
              <a:rPr lang="en-US" altLang="zh-CN" sz="3600" kern="100" dirty="0">
                <a:latin typeface="Times New Roman" panose="02020603050405020304" pitchFamily="18" charset="0"/>
                <a:cs typeface="Times New Roman" panose="02020603050405020304" pitchFamily="18" charset="0"/>
              </a:rPr>
              <a:t>Shandong, Jinan 250103, China</a:t>
            </a:r>
            <a:endParaRPr lang="zh-CN" altLang="en-US" sz="3600" dirty="0">
              <a:latin typeface="Times New Roman" panose="02020603050405020304" pitchFamily="18" charset="0"/>
              <a:cs typeface="Times New Roman" panose="02020603050405020304" pitchFamily="18" charset="0"/>
            </a:endParaRPr>
          </a:p>
        </p:txBody>
      </p:sp>
      <p:sp>
        <p:nvSpPr>
          <p:cNvPr id="11" name="矩形 10"/>
          <p:cNvSpPr/>
          <p:nvPr/>
        </p:nvSpPr>
        <p:spPr>
          <a:xfrm>
            <a:off x="13553282" y="9223295"/>
            <a:ext cx="9701213" cy="2949525"/>
          </a:xfrm>
          <a:prstGeom prst="rect">
            <a:avLst/>
          </a:prstGeom>
        </p:spPr>
        <p:txBody>
          <a:bodyPr wrap="square">
            <a:spAutoFit/>
          </a:bodyPr>
          <a:lstStyle/>
          <a:p>
            <a:pPr algn="ctr">
              <a:spcBef>
                <a:spcPts val="1800"/>
              </a:spcBef>
              <a:spcAft>
                <a:spcPts val="200"/>
              </a:spcAft>
            </a:pPr>
            <a:r>
              <a:rPr lang="en-US" altLang="zh-CN" sz="4000" dirty="0" err="1">
                <a:latin typeface="Times New Roman" panose="02020603050405020304" pitchFamily="18" charset="0"/>
                <a:cs typeface="Times New Roman" panose="02020603050405020304" pitchFamily="18" charset="0"/>
              </a:rPr>
              <a:t>Fei</a:t>
            </a:r>
            <a:r>
              <a:rPr lang="en-US" altLang="zh-CN" sz="4000" dirty="0">
                <a:latin typeface="Times New Roman" panose="02020603050405020304" pitchFamily="18" charset="0"/>
                <a:cs typeface="Times New Roman" panose="02020603050405020304" pitchFamily="18" charset="0"/>
              </a:rPr>
              <a:t> Wang*</a:t>
            </a:r>
            <a:endParaRPr lang="zh-CN" altLang="zh-CN" sz="40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School of Information and Arts</a:t>
            </a:r>
            <a:endParaRPr lang="zh-CN" altLang="zh-CN" sz="36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Institute of Commerce and Technology</a:t>
            </a:r>
            <a:endParaRPr lang="zh-CN" altLang="zh-CN" sz="36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Jinan 250103, China</a:t>
            </a:r>
            <a:endParaRPr lang="zh-CN" altLang="zh-CN" sz="3600" dirty="0">
              <a:latin typeface="Times New Roman" panose="02020603050405020304" pitchFamily="18" charset="0"/>
              <a:cs typeface="Times New Roman" panose="02020603050405020304" pitchFamily="18" charset="0"/>
            </a:endParaRPr>
          </a:p>
          <a:p>
            <a:pPr algn="ctr"/>
            <a:r>
              <a:rPr lang="en-US" altLang="zh-CN" sz="3600" kern="100" dirty="0">
                <a:latin typeface="Times New Roman" panose="02020603050405020304" pitchFamily="18" charset="0"/>
                <a:cs typeface="Times New Roman" panose="02020603050405020304" pitchFamily="18" charset="0"/>
              </a:rPr>
              <a:t>1615781880@qq.com</a:t>
            </a:r>
            <a:endParaRPr lang="zh-CN" altLang="en-US" sz="3600" dirty="0">
              <a:latin typeface="Times New Roman" panose="02020603050405020304" pitchFamily="18" charset="0"/>
              <a:cs typeface="Times New Roman" panose="02020603050405020304" pitchFamily="18" charset="0"/>
            </a:endParaRPr>
          </a:p>
        </p:txBody>
      </p:sp>
      <p:sp>
        <p:nvSpPr>
          <p:cNvPr id="12" name="矩形 11"/>
          <p:cNvSpPr/>
          <p:nvPr/>
        </p:nvSpPr>
        <p:spPr>
          <a:xfrm>
            <a:off x="23536085" y="9223295"/>
            <a:ext cx="10358628" cy="1841530"/>
          </a:xfrm>
          <a:prstGeom prst="rect">
            <a:avLst/>
          </a:prstGeom>
        </p:spPr>
        <p:txBody>
          <a:bodyPr wrap="square">
            <a:spAutoFit/>
          </a:bodyPr>
          <a:lstStyle/>
          <a:p>
            <a:pPr algn="ctr">
              <a:spcBef>
                <a:spcPts val="1800"/>
              </a:spcBef>
              <a:spcAft>
                <a:spcPts val="200"/>
              </a:spcAft>
            </a:pPr>
            <a:r>
              <a:rPr lang="en-US" altLang="zh-CN" sz="4000" dirty="0" err="1">
                <a:latin typeface="Times New Roman" panose="02020603050405020304" pitchFamily="18" charset="0"/>
                <a:cs typeface="Times New Roman" panose="02020603050405020304" pitchFamily="18" charset="0"/>
              </a:rPr>
              <a:t>Wengang</a:t>
            </a:r>
            <a:r>
              <a:rPr lang="en-US" altLang="zh-CN" sz="4000" dirty="0">
                <a:latin typeface="Times New Roman" panose="02020603050405020304" pitchFamily="18" charset="0"/>
                <a:cs typeface="Times New Roman" panose="02020603050405020304" pitchFamily="18" charset="0"/>
              </a:rPr>
              <a:t> Wang</a:t>
            </a:r>
            <a:endParaRPr lang="zh-CN" altLang="zh-CN" sz="40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Commercial Architectural Design Co., Ltd.</a:t>
            </a:r>
            <a:endParaRPr lang="zh-CN" altLang="zh-CN" sz="3600" dirty="0">
              <a:latin typeface="Times New Roman" panose="02020603050405020304" pitchFamily="18" charset="0"/>
              <a:cs typeface="Times New Roman" panose="02020603050405020304" pitchFamily="18" charset="0"/>
            </a:endParaRPr>
          </a:p>
          <a:p>
            <a:pPr algn="ctr"/>
            <a:r>
              <a:rPr lang="en-US" altLang="zh-CN" sz="3600" kern="100" dirty="0">
                <a:latin typeface="Times New Roman" panose="02020603050405020304" pitchFamily="18" charset="0"/>
                <a:cs typeface="Times New Roman" panose="02020603050405020304" pitchFamily="18" charset="0"/>
              </a:rPr>
              <a:t>Shandong, Jinan 250101, China</a:t>
            </a:r>
            <a:endParaRPr lang="zh-CN" altLang="en-US" sz="3600" dirty="0">
              <a:latin typeface="Times New Roman" panose="02020603050405020304" pitchFamily="18" charset="0"/>
              <a:cs typeface="Times New Roman" panose="02020603050405020304" pitchFamily="18" charset="0"/>
            </a:endParaRPr>
          </a:p>
        </p:txBody>
      </p:sp>
      <p:sp>
        <p:nvSpPr>
          <p:cNvPr id="13" name="矩形 12"/>
          <p:cNvSpPr/>
          <p:nvPr/>
        </p:nvSpPr>
        <p:spPr>
          <a:xfrm>
            <a:off x="7626557" y="12275412"/>
            <a:ext cx="10358628" cy="2072362"/>
          </a:xfrm>
          <a:prstGeom prst="rect">
            <a:avLst/>
          </a:prstGeom>
        </p:spPr>
        <p:txBody>
          <a:bodyPr wrap="square">
            <a:spAutoFit/>
          </a:bodyPr>
          <a:lstStyle/>
          <a:p>
            <a:pPr algn="ctr">
              <a:spcBef>
                <a:spcPts val="1800"/>
              </a:spcBef>
              <a:spcAft>
                <a:spcPts val="200"/>
              </a:spcAft>
            </a:pPr>
            <a:r>
              <a:rPr lang="en-US" altLang="zh-CN" sz="4000" dirty="0" err="1">
                <a:latin typeface="Times New Roman" panose="02020603050405020304" pitchFamily="18" charset="0"/>
                <a:cs typeface="Times New Roman" panose="02020603050405020304" pitchFamily="18" charset="0"/>
              </a:rPr>
              <a:t>Qingliang</a:t>
            </a:r>
            <a:r>
              <a:rPr lang="en-US" altLang="zh-CN" sz="4000" dirty="0">
                <a:latin typeface="Times New Roman" panose="02020603050405020304" pitchFamily="18" charset="0"/>
                <a:cs typeface="Times New Roman" panose="02020603050405020304" pitchFamily="18" charset="0"/>
              </a:rPr>
              <a:t> Zhang</a:t>
            </a:r>
            <a:endParaRPr lang="zh-CN" altLang="zh-CN" sz="40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Commercial Architectural Design Co., Ltd.</a:t>
            </a:r>
            <a:endParaRPr lang="zh-CN" altLang="zh-CN" sz="3600" dirty="0">
              <a:latin typeface="Times New Roman" panose="02020603050405020304" pitchFamily="18" charset="0"/>
              <a:cs typeface="Times New Roman" panose="02020603050405020304" pitchFamily="18" charset="0"/>
            </a:endParaRPr>
          </a:p>
          <a:p>
            <a:pPr algn="ctr">
              <a:spcBef>
                <a:spcPts val="1800"/>
              </a:spcBef>
              <a:spcAft>
                <a:spcPts val="0"/>
              </a:spcAft>
            </a:pPr>
            <a:r>
              <a:rPr lang="en-US" altLang="zh-CN" sz="3600" dirty="0">
                <a:latin typeface="Times New Roman" panose="02020603050405020304" pitchFamily="18" charset="0"/>
                <a:cs typeface="Times New Roman" panose="02020603050405020304" pitchFamily="18" charset="0"/>
              </a:rPr>
              <a:t>Shandong, Jinan 250101, China</a:t>
            </a:r>
            <a:endParaRPr lang="zh-CN" altLang="zh-CN" sz="3600" dirty="0">
              <a:latin typeface="Times New Roman" panose="02020603050405020304" pitchFamily="18" charset="0"/>
              <a:cs typeface="Times New Roman" panose="02020603050405020304" pitchFamily="18" charset="0"/>
            </a:endParaRPr>
          </a:p>
        </p:txBody>
      </p:sp>
      <p:sp>
        <p:nvSpPr>
          <p:cNvPr id="14" name="矩形 13"/>
          <p:cNvSpPr/>
          <p:nvPr/>
        </p:nvSpPr>
        <p:spPr>
          <a:xfrm>
            <a:off x="20335685" y="12172820"/>
            <a:ext cx="10358628" cy="1841530"/>
          </a:xfrm>
          <a:prstGeom prst="rect">
            <a:avLst/>
          </a:prstGeom>
        </p:spPr>
        <p:txBody>
          <a:bodyPr wrap="square">
            <a:spAutoFit/>
          </a:bodyPr>
          <a:lstStyle/>
          <a:p>
            <a:pPr algn="ctr">
              <a:spcBef>
                <a:spcPts val="1800"/>
              </a:spcBef>
              <a:spcAft>
                <a:spcPts val="200"/>
              </a:spcAft>
            </a:pPr>
            <a:r>
              <a:rPr lang="en-US" altLang="zh-CN" sz="4000" dirty="0" err="1">
                <a:latin typeface="Times New Roman" panose="02020603050405020304" pitchFamily="18" charset="0"/>
                <a:cs typeface="Times New Roman" panose="02020603050405020304" pitchFamily="18" charset="0"/>
              </a:rPr>
              <a:t>Lingfang</a:t>
            </a:r>
            <a:r>
              <a:rPr lang="en-US" altLang="zh-CN" sz="4000" dirty="0">
                <a:latin typeface="Times New Roman" panose="02020603050405020304" pitchFamily="18" charset="0"/>
                <a:cs typeface="Times New Roman" panose="02020603050405020304" pitchFamily="18" charset="0"/>
              </a:rPr>
              <a:t> Zhang</a:t>
            </a:r>
            <a:endParaRPr lang="zh-CN" altLang="zh-CN" sz="4000" dirty="0">
              <a:latin typeface="Times New Roman" panose="02020603050405020304" pitchFamily="18" charset="0"/>
              <a:cs typeface="Times New Roman" panose="02020603050405020304" pitchFamily="18" charset="0"/>
            </a:endParaRPr>
          </a:p>
          <a:p>
            <a:pPr algn="ctr">
              <a:spcAft>
                <a:spcPts val="0"/>
              </a:spcAft>
            </a:pPr>
            <a:r>
              <a:rPr lang="en-US" altLang="zh-CN" sz="3600" dirty="0">
                <a:latin typeface="Times New Roman" panose="02020603050405020304" pitchFamily="18" charset="0"/>
                <a:cs typeface="Times New Roman" panose="02020603050405020304" pitchFamily="18" charset="0"/>
              </a:rPr>
              <a:t>Shandong Commercial Architectural Design Co., Ltd.</a:t>
            </a:r>
            <a:endParaRPr lang="zh-CN" altLang="zh-CN" sz="3600" dirty="0">
              <a:latin typeface="Times New Roman" panose="02020603050405020304" pitchFamily="18" charset="0"/>
              <a:cs typeface="Times New Roman" panose="02020603050405020304" pitchFamily="18" charset="0"/>
            </a:endParaRPr>
          </a:p>
          <a:p>
            <a:pPr algn="ctr">
              <a:spcAft>
                <a:spcPts val="0"/>
              </a:spcAft>
              <a:tabLst>
                <a:tab pos="2014855" algn="l"/>
                <a:tab pos="4029075" algn="l"/>
              </a:tabLst>
            </a:pPr>
            <a:r>
              <a:rPr lang="en-US" altLang="zh-CN" sz="3600" kern="100" dirty="0">
                <a:latin typeface="Times New Roman" panose="02020603050405020304" pitchFamily="18" charset="0"/>
                <a:cs typeface="Times New Roman" panose="02020603050405020304" pitchFamily="18" charset="0"/>
              </a:rPr>
              <a:t>Shandong, Jinan 250101, China</a:t>
            </a:r>
            <a:endParaRPr lang="zh-CN" altLang="zh-CN" sz="3600" kern="100" dirty="0">
              <a:latin typeface="Times New Roman" panose="02020603050405020304" pitchFamily="18" charset="0"/>
              <a:cs typeface="Times New Roman" panose="02020603050405020304" pitchFamily="18" charset="0"/>
            </a:endParaRPr>
          </a:p>
        </p:txBody>
      </p:sp>
      <p:sp>
        <p:nvSpPr>
          <p:cNvPr id="15" name="矩形 14"/>
          <p:cNvSpPr/>
          <p:nvPr/>
        </p:nvSpPr>
        <p:spPr>
          <a:xfrm>
            <a:off x="1231944" y="14670940"/>
            <a:ext cx="33591456" cy="5016758"/>
          </a:xfrm>
          <a:prstGeom prst="rect">
            <a:avLst/>
          </a:prstGeom>
        </p:spPr>
        <p:txBody>
          <a:bodyPr wrap="square">
            <a:spAutoFit/>
          </a:bodyPr>
          <a:lstStyle/>
          <a:p>
            <a:pPr algn="just"/>
            <a:r>
              <a:rPr lang="en-US" altLang="zh-CN" sz="4000" b="1" i="1" dirty="0">
                <a:solidFill>
                  <a:srgbClr val="00B050"/>
                </a:solidFill>
                <a:latin typeface="Times New Roman" panose="02020603050405020304" pitchFamily="18" charset="0"/>
              </a:rPr>
              <a:t>Abstract—</a:t>
            </a:r>
            <a:r>
              <a:rPr lang="en-US" altLang="zh-CN" sz="4000" b="1" dirty="0">
                <a:solidFill>
                  <a:srgbClr val="00B050"/>
                </a:solidFill>
                <a:latin typeface="Times New Roman" panose="02020603050405020304" pitchFamily="18" charset="0"/>
              </a:rPr>
              <a:t>With the continuous development and wide application of computer big data, reasonable application of computer new GIS space data enables us to access more spatial, geographic information, which helps us comprehensively upgrade the overall design of mountain space, increase data support and design </a:t>
            </a:r>
            <a:r>
              <a:rPr lang="en-US" altLang="zh-CN" sz="4000" b="1" dirty="0" err="1">
                <a:solidFill>
                  <a:srgbClr val="00B050"/>
                </a:solidFill>
                <a:latin typeface="Times New Roman" panose="02020603050405020304" pitchFamily="18" charset="0"/>
              </a:rPr>
              <a:t>scientificity</a:t>
            </a:r>
            <a:r>
              <a:rPr lang="en-US" altLang="zh-CN" sz="4000" b="1" dirty="0">
                <a:solidFill>
                  <a:srgbClr val="00B050"/>
                </a:solidFill>
                <a:latin typeface="Times New Roman" panose="02020603050405020304" pitchFamily="18" charset="0"/>
              </a:rPr>
              <a:t> in system design, thereby improving feasibility of various decisions for mountain spatial planning and design. This study selects hogback mountain in Mount Tai region as the research area. Technically supported by RS and GIS, we take SPOT satellite remote sensing images as the main data source, analyze big data such as road mountain, water, sensitivity of hogback mountain in Mount Tai region through GIS remote sensing interpretation, establish big data geographic information database, determine the mountain space planning principles and project positioning, function. In effort to provide data support and technical reference for the subsequent building of landscape, forest, lake, field, grass and life community, big data GIS technology analysis carries great significance.</a:t>
            </a:r>
            <a:endParaRPr lang="zh-CN" altLang="en-US" sz="4000" dirty="0">
              <a:solidFill>
                <a:srgbClr val="00B050"/>
              </a:solidFill>
            </a:endParaRPr>
          </a:p>
        </p:txBody>
      </p:sp>
      <p:sp>
        <p:nvSpPr>
          <p:cNvPr id="16" name="矩形 15"/>
          <p:cNvSpPr/>
          <p:nvPr/>
        </p:nvSpPr>
        <p:spPr>
          <a:xfrm>
            <a:off x="1459998" y="19687698"/>
            <a:ext cx="4174541" cy="830997"/>
          </a:xfrm>
          <a:prstGeom prst="rect">
            <a:avLst/>
          </a:prstGeom>
        </p:spPr>
        <p:txBody>
          <a:bodyPr wrap="none">
            <a:spAutoFit/>
          </a:bodyPr>
          <a:lstStyle/>
          <a:p>
            <a:pPr lvl="0" algn="ctr">
              <a:spcBef>
                <a:spcPts val="800"/>
              </a:spcBef>
              <a:spcAft>
                <a:spcPts val="400"/>
              </a:spcAft>
              <a:buSzPts val="1000"/>
              <a:tabLst>
                <a:tab pos="137160" algn="l"/>
                <a:tab pos="365760" algn="l"/>
              </a:tabLst>
            </a:pPr>
            <a:r>
              <a:rPr lang="en-US" altLang="zh-CN" sz="4800" b="1" kern="0" cap="small" dirty="0">
                <a:solidFill>
                  <a:schemeClr val="accent4">
                    <a:lumMod val="75000"/>
                  </a:schemeClr>
                </a:solidFill>
                <a:latin typeface="Times New Roman" panose="02020603050405020304" pitchFamily="18" charset="0"/>
              </a:rPr>
              <a:t>Introduction</a:t>
            </a:r>
            <a:endParaRPr lang="zh-CN" altLang="zh-CN" sz="4800" b="1" kern="100" dirty="0">
              <a:solidFill>
                <a:schemeClr val="accent4">
                  <a:lumMod val="75000"/>
                </a:schemeClr>
              </a:solidFill>
              <a:latin typeface="Times New Roman" panose="02020603050405020304" pitchFamily="18" charset="0"/>
            </a:endParaRPr>
          </a:p>
        </p:txBody>
      </p:sp>
      <p:sp>
        <p:nvSpPr>
          <p:cNvPr id="17" name="矩形 16"/>
          <p:cNvSpPr/>
          <p:nvPr/>
        </p:nvSpPr>
        <p:spPr>
          <a:xfrm>
            <a:off x="1231944" y="20518695"/>
            <a:ext cx="33591456" cy="5072158"/>
          </a:xfrm>
          <a:prstGeom prst="rect">
            <a:avLst/>
          </a:prstGeom>
        </p:spPr>
        <p:txBody>
          <a:bodyPr wrap="square">
            <a:spAutoFit/>
          </a:bodyPr>
          <a:lstStyle/>
          <a:p>
            <a:pPr indent="182880" algn="just">
              <a:lnSpc>
                <a:spcPct val="95000"/>
              </a:lnSpc>
              <a:spcAft>
                <a:spcPts val="600"/>
              </a:spcAft>
              <a:tabLst>
                <a:tab pos="182880" algn="l"/>
              </a:tabLst>
            </a:pPr>
            <a:r>
              <a:rPr lang="x-none" altLang="zh-CN" sz="3600" spc="-5" dirty="0">
                <a:solidFill>
                  <a:srgbClr val="00B0F0"/>
                </a:solidFill>
                <a:latin typeface="Times New Roman" panose="02020603050405020304" pitchFamily="18" charset="0"/>
                <a:cs typeface="Times New Roman" panose="02020603050405020304" pitchFamily="18" charset="0"/>
              </a:rPr>
              <a:t>GIS operation is to collect, process, analyze its data in the space design based on computer technology, and provide powerful data support for the dynamic effect of geographic information [1]. GIS data allows setting of map projection, scale based on actual engineering scale. The setting process is free from influence of any publishing size and any purpose, which can be done directly according to the actual requirements in the fastest speed [2].</a:t>
            </a:r>
            <a:endParaRPr lang="zh-CN" altLang="zh-CN" sz="3600" spc="-5" dirty="0">
              <a:solidFill>
                <a:srgbClr val="00B0F0"/>
              </a:solidFill>
              <a:latin typeface="Times New Roman" panose="02020603050405020304" pitchFamily="18" charset="0"/>
              <a:cs typeface="Times New Roman" panose="02020603050405020304" pitchFamily="18" charset="0"/>
            </a:endParaRPr>
          </a:p>
          <a:p>
            <a:pPr algn="just"/>
            <a:r>
              <a:rPr lang="en-US" altLang="zh-CN" sz="3600" kern="100" dirty="0" smtClean="0">
                <a:solidFill>
                  <a:srgbClr val="00B0F0"/>
                </a:solidFill>
                <a:latin typeface="Times New Roman" panose="02020603050405020304" pitchFamily="18" charset="0"/>
                <a:cs typeface="Times New Roman" panose="02020603050405020304" pitchFamily="18" charset="0"/>
              </a:rPr>
              <a:t>   In </a:t>
            </a:r>
            <a:r>
              <a:rPr lang="en-US" altLang="zh-CN" sz="3600" kern="100" dirty="0">
                <a:solidFill>
                  <a:srgbClr val="00B0F0"/>
                </a:solidFill>
                <a:latin typeface="Times New Roman" panose="02020603050405020304" pitchFamily="18" charset="0"/>
                <a:cs typeface="Times New Roman" panose="02020603050405020304" pitchFamily="18" charset="0"/>
              </a:rPr>
              <a:t>2020, the Shandong Provincial Government proposed to guide natural resources work with green development concepts, and actively develop surveying geographic information industries, requiring coverage of 0.5 m resolution aviation images over the province [3]. According to the government and market demand, GIS space data represents a transformation from the traditional period to big data period under the wave of big data. By using GIS and RS technology, we can access more spatial, geographic information. Different from traditional GIS, in which contour line in the design area is plotted to the map, GIS spatial data is visualized. The data is analyzed and calculated to indicate its spatial layout, polymer level, and coupling association, etc., which helps to comprehensively enhance overall design of the mountain space, increase data support and design </a:t>
            </a:r>
            <a:r>
              <a:rPr lang="en-US" altLang="zh-CN" sz="3600" kern="100" dirty="0" err="1">
                <a:solidFill>
                  <a:srgbClr val="00B0F0"/>
                </a:solidFill>
                <a:latin typeface="Times New Roman" panose="02020603050405020304" pitchFamily="18" charset="0"/>
                <a:cs typeface="Times New Roman" panose="02020603050405020304" pitchFamily="18" charset="0"/>
              </a:rPr>
              <a:t>scientificity</a:t>
            </a:r>
            <a:r>
              <a:rPr lang="en-US" altLang="zh-CN" sz="3600" kern="100" dirty="0">
                <a:solidFill>
                  <a:srgbClr val="00B0F0"/>
                </a:solidFill>
                <a:latin typeface="Times New Roman" panose="02020603050405020304" pitchFamily="18" charset="0"/>
                <a:cs typeface="Times New Roman" panose="02020603050405020304" pitchFamily="18" charset="0"/>
              </a:rPr>
              <a:t> in the system design, thereby improving the feasibility of various decisions for the planning and design of the mountain space [4].</a:t>
            </a:r>
            <a:endParaRPr lang="zh-CN" altLang="en-US" sz="3600" dirty="0">
              <a:solidFill>
                <a:srgbClr val="00B0F0"/>
              </a:solidFill>
              <a:latin typeface="Times New Roman" panose="02020603050405020304" pitchFamily="18" charset="0"/>
              <a:cs typeface="Times New Roman" panose="02020603050405020304" pitchFamily="18" charset="0"/>
            </a:endParaRPr>
          </a:p>
        </p:txBody>
      </p:sp>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9998" y="25590852"/>
            <a:ext cx="6299117" cy="6641747"/>
          </a:xfrm>
          <a:prstGeom prst="rect">
            <a:avLst/>
          </a:prstGeom>
        </p:spPr>
      </p:pic>
      <p:pic>
        <p:nvPicPr>
          <p:cNvPr id="19" name="图片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0600" y="25590851"/>
            <a:ext cx="6567889" cy="6260749"/>
          </a:xfrm>
          <a:prstGeom prst="rect">
            <a:avLst/>
          </a:prstGeom>
        </p:spPr>
      </p:pic>
      <p:sp>
        <p:nvSpPr>
          <p:cNvPr id="20" name="矩形 19"/>
          <p:cNvSpPr/>
          <p:nvPr/>
        </p:nvSpPr>
        <p:spPr>
          <a:xfrm>
            <a:off x="8336957" y="31851600"/>
            <a:ext cx="7115174" cy="461665"/>
          </a:xfrm>
          <a:prstGeom prst="rect">
            <a:avLst/>
          </a:prstGeom>
        </p:spPr>
        <p:txBody>
          <a:bodyPr wrap="square">
            <a:spAutoFit/>
          </a:bodyPr>
          <a:lstStyle/>
          <a:p>
            <a:r>
              <a:rPr lang="en-US" altLang="zh-CN" sz="2400" dirty="0">
                <a:latin typeface="Times New Roman" panose="02020603050405020304" pitchFamily="18" charset="0"/>
              </a:rPr>
              <a:t>Fig. 2 Administrative area drawing in the project design</a:t>
            </a:r>
            <a:endParaRPr lang="zh-CN" altLang="en-US" sz="2400" dirty="0"/>
          </a:p>
        </p:txBody>
      </p:sp>
      <p:pic>
        <p:nvPicPr>
          <p:cNvPr id="21" name="图片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54876" y="25678097"/>
            <a:ext cx="6056360" cy="6554502"/>
          </a:xfrm>
          <a:prstGeom prst="rect">
            <a:avLst/>
          </a:prstGeom>
        </p:spPr>
      </p:pic>
      <p:pic>
        <p:nvPicPr>
          <p:cNvPr id="22" name="图片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27463" y="25668725"/>
            <a:ext cx="6259105" cy="6486002"/>
          </a:xfrm>
          <a:prstGeom prst="rect">
            <a:avLst/>
          </a:prstGeom>
        </p:spPr>
      </p:pic>
      <p:pic>
        <p:nvPicPr>
          <p:cNvPr id="23" name="图片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63679" y="25712347"/>
            <a:ext cx="6059721" cy="6486002"/>
          </a:xfrm>
          <a:prstGeom prst="rect">
            <a:avLst/>
          </a:prstGeom>
        </p:spPr>
      </p:pic>
      <p:pic>
        <p:nvPicPr>
          <p:cNvPr id="24" name="图片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9998" y="32689800"/>
            <a:ext cx="6701093" cy="6400799"/>
          </a:xfrm>
          <a:prstGeom prst="rect">
            <a:avLst/>
          </a:prstGeom>
        </p:spPr>
      </p:pic>
      <p:pic>
        <p:nvPicPr>
          <p:cNvPr id="25" name="图片 2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84869" y="32873986"/>
            <a:ext cx="7955116" cy="6400799"/>
          </a:xfrm>
          <a:prstGeom prst="rect">
            <a:avLst/>
          </a:prstGeom>
        </p:spPr>
      </p:pic>
      <p:pic>
        <p:nvPicPr>
          <p:cNvPr id="26" name="图片 2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629462" y="32689800"/>
            <a:ext cx="7750389" cy="6584985"/>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97925" y="32499439"/>
            <a:ext cx="7896788" cy="6781520"/>
          </a:xfrm>
          <a:prstGeom prst="rect">
            <a:avLst/>
          </a:prstGeom>
        </p:spPr>
      </p:pic>
      <p:pic>
        <p:nvPicPr>
          <p:cNvPr id="28" name="图片 2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98254" y="47126399"/>
            <a:ext cx="14350183" cy="3470401"/>
          </a:xfrm>
          <a:prstGeom prst="rect">
            <a:avLst/>
          </a:prstGeom>
        </p:spPr>
      </p:pic>
      <p:pic>
        <p:nvPicPr>
          <p:cNvPr id="29" name="图片 2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914739" y="40639790"/>
            <a:ext cx="7979974" cy="9531314"/>
          </a:xfrm>
          <a:prstGeom prst="rect">
            <a:avLst/>
          </a:prstGeom>
        </p:spPr>
      </p:pic>
      <p:sp>
        <p:nvSpPr>
          <p:cNvPr id="30" name="矩形 29"/>
          <p:cNvSpPr/>
          <p:nvPr/>
        </p:nvSpPr>
        <p:spPr>
          <a:xfrm>
            <a:off x="1740523" y="39572990"/>
            <a:ext cx="3613490" cy="830997"/>
          </a:xfrm>
          <a:prstGeom prst="rect">
            <a:avLst/>
          </a:prstGeom>
        </p:spPr>
        <p:txBody>
          <a:bodyPr wrap="none">
            <a:spAutoFit/>
          </a:bodyPr>
          <a:lstStyle/>
          <a:p>
            <a:pPr lvl="0" algn="ctr">
              <a:spcBef>
                <a:spcPts val="800"/>
              </a:spcBef>
              <a:spcAft>
                <a:spcPts val="400"/>
              </a:spcAft>
              <a:buSzPts val="1000"/>
              <a:tabLst>
                <a:tab pos="137160" algn="l"/>
                <a:tab pos="365760" algn="l"/>
              </a:tabLst>
            </a:pPr>
            <a:r>
              <a:rPr lang="en-US" altLang="zh-CN" sz="4800" b="1" kern="0" cap="small" dirty="0">
                <a:solidFill>
                  <a:srgbClr val="0033CC"/>
                </a:solidFill>
                <a:latin typeface="Times New Roman" panose="02020603050405020304" pitchFamily="18" charset="0"/>
              </a:rPr>
              <a:t>Conclusion</a:t>
            </a:r>
            <a:endParaRPr lang="zh-CN" altLang="zh-CN" sz="4800" b="1" kern="100" dirty="0">
              <a:solidFill>
                <a:srgbClr val="0033CC"/>
              </a:solidFill>
              <a:latin typeface="Times New Roman" panose="02020603050405020304" pitchFamily="18" charset="0"/>
            </a:endParaRPr>
          </a:p>
        </p:txBody>
      </p:sp>
      <p:sp>
        <p:nvSpPr>
          <p:cNvPr id="31" name="矩形 30"/>
          <p:cNvSpPr/>
          <p:nvPr/>
        </p:nvSpPr>
        <p:spPr>
          <a:xfrm>
            <a:off x="1231944" y="40403987"/>
            <a:ext cx="24147907" cy="7121950"/>
          </a:xfrm>
          <a:prstGeom prst="rect">
            <a:avLst/>
          </a:prstGeom>
        </p:spPr>
        <p:txBody>
          <a:bodyPr wrap="square">
            <a:spAutoFit/>
          </a:bodyPr>
          <a:lstStyle/>
          <a:p>
            <a:pPr indent="182880" algn="just">
              <a:lnSpc>
                <a:spcPct val="95000"/>
              </a:lnSpc>
              <a:spcAft>
                <a:spcPts val="600"/>
              </a:spcAft>
              <a:tabLst>
                <a:tab pos="182880" algn="l"/>
              </a:tabLst>
            </a:pPr>
            <a:r>
              <a:rPr lang="x-none" altLang="zh-CN" sz="3600" spc="-5" dirty="0">
                <a:latin typeface="Times New Roman" panose="02020603050405020304" pitchFamily="18" charset="0"/>
                <a:cs typeface="Times New Roman" panose="02020603050405020304" pitchFamily="18" charset="0"/>
              </a:rPr>
              <a:t>According to remote sensing interpretation: low environmental sensitivity regions in the design area account for 62%, which is ready for environmentally friendly development and human activities; high-sensitive areas should be mainly protected without development; in mountain ecological protection, we should try to keep integrity of ridge lines, single hills, slow ridges as far as possible. 25%-35% slope area in the design area can be developed appropriately, area with slope above 25% demands vegetation restoration to conserve water and soil. In the design area, we should avoid construction in the ecological sensitive area (zone not suitable for development); in the area relatively suitable for development, a small amount of lightweight construction is applicable; area suitable for development needs low intensity construction. Area suitable for development accounts for 31.6% of the total area, area relatively suitable for development accounts for 17.1% of the total area, and area unsuitable for development account for 51.3% of the total area.</a:t>
            </a:r>
            <a:endParaRPr lang="zh-CN" altLang="zh-CN" sz="3600" spc="-5" dirty="0">
              <a:latin typeface="Times New Roman" panose="02020603050405020304" pitchFamily="18" charset="0"/>
              <a:cs typeface="Times New Roman" panose="02020603050405020304" pitchFamily="18" charset="0"/>
            </a:endParaRPr>
          </a:p>
          <a:p>
            <a:pPr algn="just"/>
            <a:r>
              <a:rPr lang="en-US" altLang="zh-CN" sz="3600" kern="100" dirty="0">
                <a:latin typeface="Times New Roman" panose="02020603050405020304" pitchFamily="18" charset="0"/>
                <a:cs typeface="Times New Roman" panose="02020603050405020304" pitchFamily="18" charset="0"/>
              </a:rPr>
              <a:t>With the rapid development of urban construction, it is urgent to provide big data support and guidance for urban development using GIS technology with strong spatial data processing and analysis functions. With the improvement of relevant computer technology and in-depth study of GIS knowledge, GIS will be more reasonable, scientific and more effectively used in spatial planning design.</a:t>
            </a:r>
            <a:endParaRPr lang="zh-CN" altLang="en-US" sz="3600" dirty="0">
              <a:latin typeface="Times New Roman" panose="02020603050405020304" pitchFamily="18" charset="0"/>
              <a:cs typeface="Times New Roman" panose="02020603050405020304" pitchFamily="18" charset="0"/>
            </a:endParaRPr>
          </a:p>
        </p:txBody>
      </p:sp>
      <p:pic>
        <p:nvPicPr>
          <p:cNvPr id="32" name="图片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1507" y="102723"/>
            <a:ext cx="2468562" cy="859836"/>
          </a:xfrm>
          <a:prstGeom prst="rect">
            <a:avLst/>
          </a:prstGeom>
        </p:spPr>
      </p:pic>
    </p:spTree>
    <p:extLst>
      <p:ext uri="{BB962C8B-B14F-4D97-AF65-F5344CB8AC3E}">
        <p14:creationId xmlns:p14="http://schemas.microsoft.com/office/powerpoint/2010/main" val="323611533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796</Words>
  <Application>Microsoft Office PowerPoint</Application>
  <PresentationFormat>自定义</PresentationFormat>
  <Paragraphs>30</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MS Mincho</vt:lpstr>
      <vt:lpstr>宋体</vt:lpstr>
      <vt:lpstr>Arial</vt:lpstr>
      <vt:lpstr>Calibri</vt:lpstr>
      <vt:lpstr>Calibri Light</vt:lpstr>
      <vt:lpstr>Gill Sans MT Condensed</vt:lpstr>
      <vt:lpstr>Times New Roman</vt:lpstr>
      <vt:lpstr>Office 主题</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dc:creator>
  <cp:lastModifiedBy>M</cp:lastModifiedBy>
  <cp:revision>5</cp:revision>
  <dcterms:created xsi:type="dcterms:W3CDTF">2022-01-05T15:05:11Z</dcterms:created>
  <dcterms:modified xsi:type="dcterms:W3CDTF">2022-01-05T15:34:53Z</dcterms:modified>
</cp:coreProperties>
</file>