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5999738" cy="51120675"/>
  <p:notesSz cx="6858000" cy="9144000"/>
  <p:defaultTextStyle>
    <a:defPPr>
      <a:defRPr lang="zh-CN"/>
    </a:defPPr>
    <a:lvl1pPr marL="0" algn="l" defTabSz="4181734" rtl="0" eaLnBrk="1" latinLnBrk="0" hangingPunct="1">
      <a:defRPr sz="8232" kern="1200">
        <a:solidFill>
          <a:schemeClr val="tx1"/>
        </a:solidFill>
        <a:latin typeface="+mn-lt"/>
        <a:ea typeface="+mn-ea"/>
        <a:cs typeface="+mn-cs"/>
      </a:defRPr>
    </a:lvl1pPr>
    <a:lvl2pPr marL="2090867" algn="l" defTabSz="4181734" rtl="0" eaLnBrk="1" latinLnBrk="0" hangingPunct="1">
      <a:defRPr sz="8232" kern="1200">
        <a:solidFill>
          <a:schemeClr val="tx1"/>
        </a:solidFill>
        <a:latin typeface="+mn-lt"/>
        <a:ea typeface="+mn-ea"/>
        <a:cs typeface="+mn-cs"/>
      </a:defRPr>
    </a:lvl2pPr>
    <a:lvl3pPr marL="4181734" algn="l" defTabSz="4181734" rtl="0" eaLnBrk="1" latinLnBrk="0" hangingPunct="1">
      <a:defRPr sz="8232" kern="1200">
        <a:solidFill>
          <a:schemeClr val="tx1"/>
        </a:solidFill>
        <a:latin typeface="+mn-lt"/>
        <a:ea typeface="+mn-ea"/>
        <a:cs typeface="+mn-cs"/>
      </a:defRPr>
    </a:lvl3pPr>
    <a:lvl4pPr marL="6272601" algn="l" defTabSz="4181734" rtl="0" eaLnBrk="1" latinLnBrk="0" hangingPunct="1">
      <a:defRPr sz="8232" kern="1200">
        <a:solidFill>
          <a:schemeClr val="tx1"/>
        </a:solidFill>
        <a:latin typeface="+mn-lt"/>
        <a:ea typeface="+mn-ea"/>
        <a:cs typeface="+mn-cs"/>
      </a:defRPr>
    </a:lvl4pPr>
    <a:lvl5pPr marL="8363468" algn="l" defTabSz="4181734" rtl="0" eaLnBrk="1" latinLnBrk="0" hangingPunct="1">
      <a:defRPr sz="8232" kern="1200">
        <a:solidFill>
          <a:schemeClr val="tx1"/>
        </a:solidFill>
        <a:latin typeface="+mn-lt"/>
        <a:ea typeface="+mn-ea"/>
        <a:cs typeface="+mn-cs"/>
      </a:defRPr>
    </a:lvl5pPr>
    <a:lvl6pPr marL="10454335" algn="l" defTabSz="4181734" rtl="0" eaLnBrk="1" latinLnBrk="0" hangingPunct="1">
      <a:defRPr sz="8232" kern="1200">
        <a:solidFill>
          <a:schemeClr val="tx1"/>
        </a:solidFill>
        <a:latin typeface="+mn-lt"/>
        <a:ea typeface="+mn-ea"/>
        <a:cs typeface="+mn-cs"/>
      </a:defRPr>
    </a:lvl6pPr>
    <a:lvl7pPr marL="12545202" algn="l" defTabSz="4181734" rtl="0" eaLnBrk="1" latinLnBrk="0" hangingPunct="1">
      <a:defRPr sz="8232" kern="1200">
        <a:solidFill>
          <a:schemeClr val="tx1"/>
        </a:solidFill>
        <a:latin typeface="+mn-lt"/>
        <a:ea typeface="+mn-ea"/>
        <a:cs typeface="+mn-cs"/>
      </a:defRPr>
    </a:lvl7pPr>
    <a:lvl8pPr marL="14636069" algn="l" defTabSz="4181734" rtl="0" eaLnBrk="1" latinLnBrk="0" hangingPunct="1">
      <a:defRPr sz="8232" kern="1200">
        <a:solidFill>
          <a:schemeClr val="tx1"/>
        </a:solidFill>
        <a:latin typeface="+mn-lt"/>
        <a:ea typeface="+mn-ea"/>
        <a:cs typeface="+mn-cs"/>
      </a:defRPr>
    </a:lvl8pPr>
    <a:lvl9pPr marL="16726936" algn="l" defTabSz="4181734" rtl="0" eaLnBrk="1" latinLnBrk="0" hangingPunct="1">
      <a:defRPr sz="8232"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25" d="100"/>
          <a:sy n="25" d="100"/>
        </p:scale>
        <p:origin x="558" y="-16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4499967" y="8366281"/>
            <a:ext cx="26999804" cy="17797568"/>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499967" y="26850192"/>
            <a:ext cx="26999804" cy="1234232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2077102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3528533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072887" y="20282605"/>
            <a:ext cx="22917019" cy="32293593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307762" y="20282605"/>
            <a:ext cx="68315128" cy="32293593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254209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890124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456232" y="12744676"/>
            <a:ext cx="31049774" cy="2126477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56232" y="34210626"/>
            <a:ext cx="31049774" cy="1118264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288644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307761" y="101436673"/>
            <a:ext cx="45613729" cy="241781859"/>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3371487" y="101436673"/>
            <a:ext cx="45618418" cy="241781859"/>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32031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479671" y="2721706"/>
            <a:ext cx="31049774" cy="9880968"/>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79672" y="12531669"/>
            <a:ext cx="15229575" cy="614157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2479672" y="18673247"/>
            <a:ext cx="15229575" cy="2746553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8224867" y="12531669"/>
            <a:ext cx="15304578" cy="614157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18224867" y="18673247"/>
            <a:ext cx="15304578" cy="2746553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315199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524699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2827159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72" y="3408045"/>
            <a:ext cx="11610852" cy="11928158"/>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5304578" y="7360434"/>
            <a:ext cx="18224867" cy="363288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2479672" y="15336203"/>
            <a:ext cx="11610852" cy="284122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73978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72" y="3408045"/>
            <a:ext cx="11610852" cy="11928158"/>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5304578" y="7360434"/>
            <a:ext cx="18224867" cy="36328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479672" y="15336203"/>
            <a:ext cx="11610852" cy="284122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8E807E-24C4-4A0D-9950-1C6ABF57C365}" type="datetimeFigureOut">
              <a:rPr lang="zh-CN" altLang="en-US" smtClean="0"/>
              <a:t>2022/1/5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3963987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474982" y="2721706"/>
            <a:ext cx="31049774" cy="9880968"/>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74982" y="13608513"/>
            <a:ext cx="31049774" cy="32435599"/>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2474982" y="47381296"/>
            <a:ext cx="8099941" cy="2721703"/>
          </a:xfrm>
          <a:prstGeom prst="rect">
            <a:avLst/>
          </a:prstGeom>
        </p:spPr>
        <p:txBody>
          <a:bodyPr vert="horz" lIns="91440" tIns="45720" rIns="91440" bIns="45720" rtlCol="0" anchor="ctr"/>
          <a:lstStyle>
            <a:lvl1pPr algn="l">
              <a:defRPr sz="1200">
                <a:solidFill>
                  <a:schemeClr val="tx1">
                    <a:tint val="75000"/>
                  </a:schemeClr>
                </a:solidFill>
              </a:defRPr>
            </a:lvl1pPr>
          </a:lstStyle>
          <a:p>
            <a:fld id="{D98E807E-24C4-4A0D-9950-1C6ABF57C365}" type="datetimeFigureOut">
              <a:rPr lang="zh-CN" altLang="en-US" smtClean="0"/>
              <a:t>2022/1/5</a:t>
            </a:fld>
            <a:endParaRPr lang="zh-CN" altLang="en-US"/>
          </a:p>
        </p:txBody>
      </p:sp>
      <p:sp>
        <p:nvSpPr>
          <p:cNvPr id="5" name="页脚占位符 4"/>
          <p:cNvSpPr>
            <a:spLocks noGrp="1"/>
          </p:cNvSpPr>
          <p:nvPr>
            <p:ph type="ftr" sz="quarter" idx="3"/>
          </p:nvPr>
        </p:nvSpPr>
        <p:spPr>
          <a:xfrm>
            <a:off x="11924913" y="47381296"/>
            <a:ext cx="12149912" cy="27217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5424815" y="47381296"/>
            <a:ext cx="8099941" cy="2721703"/>
          </a:xfrm>
          <a:prstGeom prst="rect">
            <a:avLst/>
          </a:prstGeom>
        </p:spPr>
        <p:txBody>
          <a:bodyPr vert="horz" lIns="91440" tIns="45720" rIns="91440" bIns="45720" rtlCol="0" anchor="ctr"/>
          <a:lstStyle>
            <a:lvl1pPr algn="r">
              <a:defRPr sz="1200">
                <a:solidFill>
                  <a:schemeClr val="tx1">
                    <a:tint val="75000"/>
                  </a:schemeClr>
                </a:solidFill>
              </a:defRPr>
            </a:lvl1pPr>
          </a:lstStyle>
          <a:p>
            <a:fld id="{4A4DC97D-AE28-490F-BB7E-1FB3EE080D72}" type="slidenum">
              <a:rPr lang="zh-CN" altLang="en-US" smtClean="0"/>
              <a:t>‹#›</a:t>
            </a:fld>
            <a:endParaRPr lang="zh-CN" altLang="en-US"/>
          </a:p>
        </p:txBody>
      </p:sp>
    </p:spTree>
    <p:extLst>
      <p:ext uri="{BB962C8B-B14F-4D97-AF65-F5344CB8AC3E}">
        <p14:creationId xmlns:p14="http://schemas.microsoft.com/office/powerpoint/2010/main" val="3840875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35999738" cy="9906001"/>
          </a:xfrm>
          <a:prstGeom prst="rect">
            <a:avLst/>
          </a:prstGeom>
        </p:spPr>
      </p:pic>
      <p:sp>
        <p:nvSpPr>
          <p:cNvPr id="5" name="矩形 4"/>
          <p:cNvSpPr/>
          <p:nvPr/>
        </p:nvSpPr>
        <p:spPr>
          <a:xfrm>
            <a:off x="7200900" y="1984124"/>
            <a:ext cx="20216813" cy="2625975"/>
          </a:xfrm>
          <a:prstGeom prst="rect">
            <a:avLst/>
          </a:prstGeom>
        </p:spPr>
        <p:txBody>
          <a:bodyPr wrap="square">
            <a:spAutoFit/>
          </a:bodyPr>
          <a:lstStyle/>
          <a:p>
            <a:r>
              <a:rPr lang="en-US" altLang="zh-CN" dirty="0" smtClean="0">
                <a:solidFill>
                  <a:schemeClr val="accent4"/>
                </a:solidFill>
                <a:effectLst>
                  <a:outerShdw blurRad="38100" dist="38100" dir="2700000" algn="tl">
                    <a:srgbClr val="000000">
                      <a:alpha val="43137"/>
                    </a:srgbClr>
                  </a:outerShdw>
                </a:effectLst>
                <a:latin typeface="Berlin Sans FB" panose="020E0602020502020306" pitchFamily="34" charset="0"/>
              </a:rPr>
              <a:t>2021 IEEE Conference on Telecommunications, Optics and Computer Science (TOCS 2021)</a:t>
            </a:r>
            <a:endParaRPr lang="zh-CN" altLang="en-US" dirty="0">
              <a:solidFill>
                <a:schemeClr val="accent4"/>
              </a:solidFill>
              <a:effectLst>
                <a:outerShdw blurRad="38100" dist="38100" dir="2700000" algn="tl">
                  <a:srgbClr val="000000">
                    <a:alpha val="43137"/>
                  </a:srgbClr>
                </a:outerShdw>
              </a:effectLst>
              <a:latin typeface="Berlin Sans FB" panose="020E0602020502020306" pitchFamily="34" charset="0"/>
            </a:endParaRPr>
          </a:p>
        </p:txBody>
      </p:sp>
      <p:sp>
        <p:nvSpPr>
          <p:cNvPr id="6" name="矩形 5"/>
          <p:cNvSpPr/>
          <p:nvPr/>
        </p:nvSpPr>
        <p:spPr>
          <a:xfrm>
            <a:off x="23134639" y="6324600"/>
            <a:ext cx="10164762" cy="2625975"/>
          </a:xfrm>
          <a:prstGeom prst="rect">
            <a:avLst/>
          </a:prstGeom>
        </p:spPr>
        <p:txBody>
          <a:bodyPr wrap="square">
            <a:spAutoFit/>
          </a:bodyPr>
          <a:lstStyle/>
          <a:p>
            <a:r>
              <a:rPr lang="en-US" altLang="zh-CN" dirty="0" smtClean="0">
                <a:solidFill>
                  <a:schemeClr val="accent4"/>
                </a:solidFill>
                <a:latin typeface="Script MT Bold" panose="03040602040607080904" pitchFamily="66" charset="0"/>
              </a:rPr>
              <a:t>Shenyang, China</a:t>
            </a:r>
            <a:br>
              <a:rPr lang="en-US" altLang="zh-CN" dirty="0" smtClean="0">
                <a:solidFill>
                  <a:schemeClr val="accent4"/>
                </a:solidFill>
                <a:latin typeface="Script MT Bold" panose="03040602040607080904" pitchFamily="66" charset="0"/>
              </a:rPr>
            </a:br>
            <a:r>
              <a:rPr lang="en-US" altLang="zh-CN" dirty="0" smtClean="0">
                <a:solidFill>
                  <a:schemeClr val="accent4"/>
                </a:solidFill>
                <a:latin typeface="Script MT Bold" panose="03040602040607080904" pitchFamily="66" charset="0"/>
              </a:rPr>
              <a:t>December 10-11, 2021</a:t>
            </a:r>
            <a:endParaRPr lang="zh-CN" altLang="en-US" dirty="0">
              <a:solidFill>
                <a:schemeClr val="accent4"/>
              </a:solidFill>
              <a:latin typeface="Script MT Bold" panose="03040602040607080904" pitchFamily="66" charset="0"/>
            </a:endParaRPr>
          </a:p>
        </p:txBody>
      </p:sp>
      <p:sp>
        <p:nvSpPr>
          <p:cNvPr id="7" name="矩形 6"/>
          <p:cNvSpPr/>
          <p:nvPr/>
        </p:nvSpPr>
        <p:spPr>
          <a:xfrm>
            <a:off x="1426369" y="10489741"/>
            <a:ext cx="33146999" cy="2800767"/>
          </a:xfrm>
          <a:prstGeom prst="rect">
            <a:avLst/>
          </a:prstGeom>
        </p:spPr>
        <p:txBody>
          <a:bodyPr wrap="square">
            <a:spAutoFit/>
          </a:bodyPr>
          <a:lstStyle/>
          <a:p>
            <a:pPr algn="ctr"/>
            <a:r>
              <a:rPr lang="en-US" altLang="zh-CN" sz="8800" dirty="0">
                <a:solidFill>
                  <a:schemeClr val="accent2"/>
                </a:solidFill>
                <a:latin typeface="Times New Roman" panose="02020603050405020304" pitchFamily="18" charset="0"/>
              </a:rPr>
              <a:t>An Improved Method of Friction Compensation and Stability Control for Optoelectronic Stabilized Platform</a:t>
            </a:r>
            <a:endParaRPr lang="zh-CN" altLang="en-US" dirty="0">
              <a:solidFill>
                <a:schemeClr val="accent2"/>
              </a:solidFill>
            </a:endParaRPr>
          </a:p>
        </p:txBody>
      </p:sp>
      <p:sp>
        <p:nvSpPr>
          <p:cNvPr id="8" name="矩形 7"/>
          <p:cNvSpPr/>
          <p:nvPr/>
        </p:nvSpPr>
        <p:spPr>
          <a:xfrm>
            <a:off x="1839119" y="13284116"/>
            <a:ext cx="9770268" cy="5719514"/>
          </a:xfrm>
          <a:prstGeom prst="rect">
            <a:avLst/>
          </a:prstGeom>
        </p:spPr>
        <p:txBody>
          <a:bodyPr wrap="square">
            <a:spAutoFit/>
          </a:bodyPr>
          <a:lstStyle/>
          <a:p>
            <a:pPr marL="900430" algn="ctr">
              <a:spcBef>
                <a:spcPts val="1800"/>
              </a:spcBef>
              <a:spcAft>
                <a:spcPts val="200"/>
              </a:spcAft>
            </a:pPr>
            <a:r>
              <a:rPr lang="en-GB" altLang="zh-CN" sz="4000" dirty="0">
                <a:solidFill>
                  <a:schemeClr val="accent1"/>
                </a:solidFill>
                <a:latin typeface="Times New Roman" panose="02020603050405020304" pitchFamily="18" charset="0"/>
                <a:cs typeface="Times New Roman" panose="02020603050405020304" pitchFamily="18" charset="0"/>
              </a:rPr>
              <a:t>Peng Gao*</a:t>
            </a:r>
            <a:endParaRPr lang="zh-CN" altLang="zh-CN" sz="4000" b="1" dirty="0">
              <a:solidFill>
                <a:schemeClr val="accent1"/>
              </a:solidFill>
              <a:latin typeface="Times New Roman" panose="02020603050405020304" pitchFamily="18" charset="0"/>
              <a:cs typeface="Times New Roman" panose="02020603050405020304" pitchFamily="18" charset="0"/>
            </a:endParaRPr>
          </a:p>
          <a:p>
            <a:pPr marL="900430" algn="ctr">
              <a:spcAft>
                <a:spcPts val="0"/>
              </a:spcAft>
            </a:pPr>
            <a:r>
              <a:rPr lang="en-GB" altLang="zh-CN" sz="3600" dirty="0">
                <a:solidFill>
                  <a:schemeClr val="accent1"/>
                </a:solidFill>
                <a:latin typeface="Times New Roman" panose="02020603050405020304" pitchFamily="18" charset="0"/>
                <a:cs typeface="Times New Roman" panose="02020603050405020304" pitchFamily="18" charset="0"/>
              </a:rPr>
              <a:t>Xi'an Institute of Optics and Precision Mechanics, Chinese Academy of Sciences, Xi’an, 710119, China</a:t>
            </a:r>
            <a:endParaRPr lang="zh-CN" altLang="zh-CN" sz="3600" b="1" dirty="0">
              <a:solidFill>
                <a:schemeClr val="accent1"/>
              </a:solidFill>
              <a:latin typeface="Times New Roman" panose="02020603050405020304" pitchFamily="18" charset="0"/>
              <a:cs typeface="Times New Roman" panose="02020603050405020304" pitchFamily="18" charset="0"/>
            </a:endParaRPr>
          </a:p>
          <a:p>
            <a:pPr marL="900430" algn="ctr">
              <a:spcAft>
                <a:spcPts val="0"/>
              </a:spcAft>
            </a:pPr>
            <a:r>
              <a:rPr lang="en-GB" altLang="zh-CN" sz="3600" dirty="0">
                <a:solidFill>
                  <a:schemeClr val="accent1"/>
                </a:solidFill>
                <a:latin typeface="Times New Roman" panose="02020603050405020304" pitchFamily="18" charset="0"/>
                <a:cs typeface="Times New Roman" panose="02020603050405020304" pitchFamily="18" charset="0"/>
              </a:rPr>
              <a:t>School of Electronic and Information Engineering, Xi'an </a:t>
            </a:r>
            <a:r>
              <a:rPr lang="en-GB" altLang="zh-CN" sz="3600" dirty="0" err="1">
                <a:solidFill>
                  <a:schemeClr val="accent1"/>
                </a:solidFill>
                <a:latin typeface="Times New Roman" panose="02020603050405020304" pitchFamily="18" charset="0"/>
                <a:cs typeface="Times New Roman" panose="02020603050405020304" pitchFamily="18" charset="0"/>
              </a:rPr>
              <a:t>Jiaotong</a:t>
            </a:r>
            <a:r>
              <a:rPr lang="en-GB" altLang="zh-CN" sz="3600" dirty="0">
                <a:solidFill>
                  <a:schemeClr val="accent1"/>
                </a:solidFill>
                <a:latin typeface="Times New Roman" panose="02020603050405020304" pitchFamily="18" charset="0"/>
                <a:cs typeface="Times New Roman" panose="02020603050405020304" pitchFamily="18" charset="0"/>
              </a:rPr>
              <a:t> University, Xi’an, 710049, China</a:t>
            </a:r>
            <a:endParaRPr lang="zh-CN" altLang="zh-CN" sz="3600" dirty="0">
              <a:solidFill>
                <a:schemeClr val="accent1"/>
              </a:solidFill>
              <a:latin typeface="Times New Roman" panose="02020603050405020304" pitchFamily="18" charset="0"/>
              <a:cs typeface="Times New Roman" panose="02020603050405020304" pitchFamily="18" charset="0"/>
            </a:endParaRPr>
          </a:p>
          <a:p>
            <a:pPr marL="900430" algn="ctr">
              <a:spcAft>
                <a:spcPts val="0"/>
              </a:spcAft>
            </a:pPr>
            <a:r>
              <a:rPr lang="en-GB" altLang="zh-CN" sz="3600" dirty="0">
                <a:solidFill>
                  <a:schemeClr val="accent1"/>
                </a:solidFill>
                <a:latin typeface="Times New Roman" panose="02020603050405020304" pitchFamily="18" charset="0"/>
                <a:cs typeface="Times New Roman" panose="02020603050405020304" pitchFamily="18" charset="0"/>
              </a:rPr>
              <a:t>University of Chinese Academy of Sciences, Beijing 100049, China</a:t>
            </a:r>
            <a:endParaRPr lang="zh-CN" altLang="zh-CN" sz="3600" dirty="0">
              <a:solidFill>
                <a:schemeClr val="accent1"/>
              </a:solidFill>
              <a:latin typeface="Times New Roman" panose="02020603050405020304" pitchFamily="18" charset="0"/>
              <a:cs typeface="Times New Roman" panose="02020603050405020304" pitchFamily="18" charset="0"/>
            </a:endParaRPr>
          </a:p>
          <a:p>
            <a:pPr algn="ctr"/>
            <a:r>
              <a:rPr lang="en-US" altLang="zh-CN" sz="3600" dirty="0" smtClean="0">
                <a:solidFill>
                  <a:schemeClr val="accent1"/>
                </a:solidFill>
                <a:latin typeface="Times New Roman" panose="02020603050405020304" pitchFamily="18" charset="0"/>
                <a:cs typeface="Times New Roman" panose="02020603050405020304" pitchFamily="18" charset="0"/>
              </a:rPr>
              <a:t>      gaopeng1@opt.ac.cn</a:t>
            </a:r>
            <a:endParaRPr lang="zh-CN" altLang="en-US" sz="3600" dirty="0">
              <a:solidFill>
                <a:schemeClr val="accent1"/>
              </a:solidFill>
              <a:latin typeface="Times New Roman" panose="02020603050405020304" pitchFamily="18" charset="0"/>
              <a:cs typeface="Times New Roman" panose="02020603050405020304" pitchFamily="18" charset="0"/>
            </a:endParaRPr>
          </a:p>
        </p:txBody>
      </p:sp>
      <p:sp>
        <p:nvSpPr>
          <p:cNvPr id="9" name="矩形 8"/>
          <p:cNvSpPr/>
          <p:nvPr/>
        </p:nvSpPr>
        <p:spPr>
          <a:xfrm>
            <a:off x="13105610" y="13290508"/>
            <a:ext cx="8634413" cy="3002270"/>
          </a:xfrm>
          <a:prstGeom prst="rect">
            <a:avLst/>
          </a:prstGeom>
        </p:spPr>
        <p:txBody>
          <a:bodyPr wrap="square">
            <a:spAutoFit/>
          </a:bodyPr>
          <a:lstStyle/>
          <a:p>
            <a:pPr marL="900430" algn="ctr">
              <a:spcBef>
                <a:spcPts val="1800"/>
              </a:spcBef>
              <a:spcAft>
                <a:spcPts val="200"/>
              </a:spcAft>
            </a:pPr>
            <a:r>
              <a:rPr lang="en-GB" altLang="zh-CN" sz="4000" dirty="0" err="1">
                <a:solidFill>
                  <a:schemeClr val="accent1"/>
                </a:solidFill>
                <a:latin typeface="Times New Roman" panose="02020603050405020304" pitchFamily="18" charset="0"/>
                <a:cs typeface="Times New Roman" panose="02020603050405020304" pitchFamily="18" charset="0"/>
              </a:rPr>
              <a:t>Weiguo</a:t>
            </a:r>
            <a:r>
              <a:rPr lang="en-GB" altLang="zh-CN" sz="4000" dirty="0">
                <a:solidFill>
                  <a:schemeClr val="accent1"/>
                </a:solidFill>
                <a:latin typeface="Times New Roman" panose="02020603050405020304" pitchFamily="18" charset="0"/>
                <a:cs typeface="Times New Roman" panose="02020603050405020304" pitchFamily="18" charset="0"/>
              </a:rPr>
              <a:t> Lu</a:t>
            </a:r>
            <a:endParaRPr lang="zh-CN" altLang="zh-CN" sz="4000" b="1" dirty="0">
              <a:solidFill>
                <a:schemeClr val="accent1"/>
              </a:solidFill>
              <a:latin typeface="Times New Roman" panose="02020603050405020304" pitchFamily="18" charset="0"/>
              <a:cs typeface="Times New Roman" panose="02020603050405020304" pitchFamily="18" charset="0"/>
            </a:endParaRPr>
          </a:p>
          <a:p>
            <a:pPr marL="900430" algn="ctr">
              <a:spcAft>
                <a:spcPts val="0"/>
              </a:spcAft>
            </a:pPr>
            <a:r>
              <a:rPr lang="en-GB" altLang="zh-CN" sz="3600" dirty="0">
                <a:solidFill>
                  <a:schemeClr val="accent1"/>
                </a:solidFill>
                <a:latin typeface="Times New Roman" panose="02020603050405020304" pitchFamily="18" charset="0"/>
                <a:cs typeface="Times New Roman" panose="02020603050405020304" pitchFamily="18" charset="0"/>
              </a:rPr>
              <a:t>Xi'an Institute of Optics and Precision Mechanics</a:t>
            </a:r>
            <a:endParaRPr lang="zh-CN" altLang="zh-CN" sz="3600" b="1" dirty="0">
              <a:solidFill>
                <a:schemeClr val="accent1"/>
              </a:solidFill>
              <a:latin typeface="Times New Roman" panose="02020603050405020304" pitchFamily="18" charset="0"/>
              <a:cs typeface="Times New Roman" panose="02020603050405020304" pitchFamily="18" charset="0"/>
            </a:endParaRPr>
          </a:p>
          <a:p>
            <a:pPr marL="900430" algn="ctr">
              <a:spcAft>
                <a:spcPts val="0"/>
              </a:spcAft>
            </a:pPr>
            <a:r>
              <a:rPr lang="en-GB" altLang="zh-CN" sz="3600" dirty="0">
                <a:solidFill>
                  <a:schemeClr val="accent1"/>
                </a:solidFill>
                <a:latin typeface="Times New Roman" panose="02020603050405020304" pitchFamily="18" charset="0"/>
                <a:cs typeface="Times New Roman" panose="02020603050405020304" pitchFamily="18" charset="0"/>
              </a:rPr>
              <a:t>Chinese Academy of Sciences</a:t>
            </a:r>
            <a:endParaRPr lang="zh-CN" altLang="zh-CN" sz="3600" b="1" dirty="0">
              <a:solidFill>
                <a:schemeClr val="accent1"/>
              </a:solidFill>
              <a:latin typeface="Times New Roman" panose="02020603050405020304" pitchFamily="18" charset="0"/>
              <a:cs typeface="Times New Roman" panose="02020603050405020304" pitchFamily="18" charset="0"/>
            </a:endParaRPr>
          </a:p>
          <a:p>
            <a:pPr algn="ctr"/>
            <a:r>
              <a:rPr lang="en-US" altLang="zh-CN" sz="3600" dirty="0">
                <a:solidFill>
                  <a:schemeClr val="accent1"/>
                </a:solidFill>
                <a:latin typeface="Times New Roman" panose="02020603050405020304" pitchFamily="18" charset="0"/>
                <a:cs typeface="Times New Roman" panose="02020603050405020304" pitchFamily="18" charset="0"/>
              </a:rPr>
              <a:t>Xi’an, 710119, China</a:t>
            </a:r>
            <a:endParaRPr lang="zh-CN" altLang="en-US" sz="3600" dirty="0">
              <a:solidFill>
                <a:schemeClr val="accent1"/>
              </a:solidFill>
              <a:latin typeface="Times New Roman" panose="02020603050405020304" pitchFamily="18" charset="0"/>
              <a:cs typeface="Times New Roman" panose="02020603050405020304" pitchFamily="18" charset="0"/>
            </a:endParaRPr>
          </a:p>
        </p:txBody>
      </p:sp>
      <p:sp>
        <p:nvSpPr>
          <p:cNvPr id="10" name="矩形 9"/>
          <p:cNvSpPr/>
          <p:nvPr/>
        </p:nvSpPr>
        <p:spPr>
          <a:xfrm>
            <a:off x="23134639" y="12990222"/>
            <a:ext cx="10044113" cy="5165517"/>
          </a:xfrm>
          <a:prstGeom prst="rect">
            <a:avLst/>
          </a:prstGeom>
        </p:spPr>
        <p:txBody>
          <a:bodyPr wrap="square">
            <a:spAutoFit/>
          </a:bodyPr>
          <a:lstStyle/>
          <a:p>
            <a:pPr marL="900430" algn="ctr">
              <a:spcBef>
                <a:spcPts val="1800"/>
              </a:spcBef>
              <a:spcAft>
                <a:spcPts val="200"/>
              </a:spcAft>
            </a:pPr>
            <a:r>
              <a:rPr lang="en-GB" altLang="zh-CN" sz="4000" dirty="0" err="1">
                <a:solidFill>
                  <a:schemeClr val="accent1"/>
                </a:solidFill>
                <a:latin typeface="Times New Roman" panose="02020603050405020304" pitchFamily="18" charset="0"/>
                <a:cs typeface="Times New Roman" panose="02020603050405020304" pitchFamily="18" charset="0"/>
              </a:rPr>
              <a:t>Wenbo</a:t>
            </a:r>
            <a:r>
              <a:rPr lang="en-GB" altLang="zh-CN" sz="4000" dirty="0">
                <a:solidFill>
                  <a:schemeClr val="accent1"/>
                </a:solidFill>
                <a:latin typeface="Times New Roman" panose="02020603050405020304" pitchFamily="18" charset="0"/>
                <a:cs typeface="Times New Roman" panose="02020603050405020304" pitchFamily="18" charset="0"/>
              </a:rPr>
              <a:t> Zhang</a:t>
            </a:r>
            <a:endParaRPr lang="zh-CN" altLang="zh-CN" sz="4000" b="1" dirty="0">
              <a:solidFill>
                <a:schemeClr val="accent1"/>
              </a:solidFill>
              <a:latin typeface="Times New Roman" panose="02020603050405020304" pitchFamily="18" charset="0"/>
              <a:cs typeface="Times New Roman" panose="02020603050405020304" pitchFamily="18" charset="0"/>
            </a:endParaRPr>
          </a:p>
          <a:p>
            <a:pPr marL="900430" algn="ctr">
              <a:spcAft>
                <a:spcPts val="0"/>
              </a:spcAft>
            </a:pPr>
            <a:r>
              <a:rPr lang="en-GB" altLang="zh-CN" sz="3600" dirty="0">
                <a:solidFill>
                  <a:schemeClr val="accent1"/>
                </a:solidFill>
                <a:latin typeface="Times New Roman" panose="02020603050405020304" pitchFamily="18" charset="0"/>
                <a:cs typeface="Times New Roman" panose="02020603050405020304" pitchFamily="18" charset="0"/>
              </a:rPr>
              <a:t>Xi'an Institute of Optics and Precision Mechanics, Chinese Academy of Sciences, Xi’an, 710119, China</a:t>
            </a:r>
            <a:endParaRPr lang="zh-CN" altLang="zh-CN" sz="3600" b="1" dirty="0">
              <a:solidFill>
                <a:schemeClr val="accent1"/>
              </a:solidFill>
              <a:latin typeface="Times New Roman" panose="02020603050405020304" pitchFamily="18" charset="0"/>
              <a:cs typeface="Times New Roman" panose="02020603050405020304" pitchFamily="18" charset="0"/>
            </a:endParaRPr>
          </a:p>
          <a:p>
            <a:pPr marL="900430" algn="ctr">
              <a:spcAft>
                <a:spcPts val="0"/>
              </a:spcAft>
            </a:pPr>
            <a:r>
              <a:rPr lang="en-GB" altLang="zh-CN" sz="3600" dirty="0">
                <a:solidFill>
                  <a:schemeClr val="accent1"/>
                </a:solidFill>
                <a:latin typeface="Times New Roman" panose="02020603050405020304" pitchFamily="18" charset="0"/>
                <a:cs typeface="Times New Roman" panose="02020603050405020304" pitchFamily="18" charset="0"/>
              </a:rPr>
              <a:t>School of Electronic and Information Engineering, Xi'an </a:t>
            </a:r>
            <a:r>
              <a:rPr lang="en-GB" altLang="zh-CN" sz="3600" dirty="0" err="1">
                <a:solidFill>
                  <a:schemeClr val="accent1"/>
                </a:solidFill>
                <a:latin typeface="Times New Roman" panose="02020603050405020304" pitchFamily="18" charset="0"/>
                <a:cs typeface="Times New Roman" panose="02020603050405020304" pitchFamily="18" charset="0"/>
              </a:rPr>
              <a:t>Jiaotong</a:t>
            </a:r>
            <a:r>
              <a:rPr lang="en-GB" altLang="zh-CN" sz="3600" dirty="0">
                <a:solidFill>
                  <a:schemeClr val="accent1"/>
                </a:solidFill>
                <a:latin typeface="Times New Roman" panose="02020603050405020304" pitchFamily="18" charset="0"/>
                <a:cs typeface="Times New Roman" panose="02020603050405020304" pitchFamily="18" charset="0"/>
              </a:rPr>
              <a:t> University, Xi’an, 710049, China</a:t>
            </a:r>
            <a:endParaRPr lang="zh-CN" altLang="zh-CN" sz="3600" dirty="0">
              <a:solidFill>
                <a:schemeClr val="accent1"/>
              </a:solidFill>
              <a:latin typeface="Times New Roman" panose="02020603050405020304" pitchFamily="18" charset="0"/>
              <a:cs typeface="Times New Roman" panose="02020603050405020304" pitchFamily="18" charset="0"/>
            </a:endParaRPr>
          </a:p>
          <a:p>
            <a:pPr algn="ctr"/>
            <a:r>
              <a:rPr lang="en-US" altLang="zh-CN" sz="3600" dirty="0">
                <a:solidFill>
                  <a:schemeClr val="accent1"/>
                </a:solidFill>
                <a:latin typeface="Times New Roman" panose="02020603050405020304" pitchFamily="18" charset="0"/>
                <a:cs typeface="Times New Roman" panose="02020603050405020304" pitchFamily="18" charset="0"/>
              </a:rPr>
              <a:t>University of Chinese Academy of Sciences, Beijing 100049, China</a:t>
            </a:r>
            <a:endParaRPr lang="zh-CN" altLang="en-US" sz="3600" dirty="0">
              <a:solidFill>
                <a:schemeClr val="accent1"/>
              </a:solidFill>
              <a:latin typeface="Times New Roman" panose="02020603050405020304" pitchFamily="18" charset="0"/>
              <a:cs typeface="Times New Roman" panose="02020603050405020304" pitchFamily="18" charset="0"/>
            </a:endParaRPr>
          </a:p>
        </p:txBody>
      </p:sp>
      <p:sp>
        <p:nvSpPr>
          <p:cNvPr id="11" name="矩形 10"/>
          <p:cNvSpPr/>
          <p:nvPr/>
        </p:nvSpPr>
        <p:spPr>
          <a:xfrm>
            <a:off x="1839119" y="19093545"/>
            <a:ext cx="17999075" cy="8094524"/>
          </a:xfrm>
          <a:prstGeom prst="rect">
            <a:avLst/>
          </a:prstGeom>
        </p:spPr>
        <p:txBody>
          <a:bodyPr>
            <a:spAutoFit/>
          </a:bodyPr>
          <a:lstStyle/>
          <a:p>
            <a:pPr indent="172720" algn="just">
              <a:spcAft>
                <a:spcPts val="1000"/>
              </a:spcAft>
            </a:pPr>
            <a:r>
              <a:rPr lang="en-US" altLang="zh-CN" sz="4000" b="1" i="1" dirty="0">
                <a:solidFill>
                  <a:schemeClr val="accent2"/>
                </a:solidFill>
                <a:latin typeface="Times New Roman" panose="02020603050405020304" pitchFamily="18" charset="0"/>
              </a:rPr>
              <a:t>Abstract</a:t>
            </a:r>
            <a:r>
              <a:rPr lang="en-US" altLang="zh-CN" sz="4000" b="1" dirty="0">
                <a:latin typeface="Times New Roman" panose="02020603050405020304" pitchFamily="18" charset="0"/>
              </a:rPr>
              <a:t>—</a:t>
            </a:r>
            <a:r>
              <a:rPr lang="en-GB" altLang="zh-CN" sz="4000" b="1" dirty="0">
                <a:solidFill>
                  <a:srgbClr val="000000"/>
                </a:solidFill>
                <a:latin typeface="Times New Roman" panose="02020603050405020304" pitchFamily="18" charset="0"/>
              </a:rPr>
              <a:t>In order to improve the anti - disturbance ability of the optoelectronic stabilized platform, an improved active disturbance rejection control algorithm is proposed, which combines </a:t>
            </a:r>
            <a:r>
              <a:rPr lang="en-GB" altLang="zh-CN" sz="4000" b="1" dirty="0" err="1">
                <a:solidFill>
                  <a:srgbClr val="000000"/>
                </a:solidFill>
                <a:latin typeface="Times New Roman" panose="02020603050405020304" pitchFamily="18" charset="0"/>
              </a:rPr>
              <a:t>LuGre</a:t>
            </a:r>
            <a:r>
              <a:rPr lang="en-GB" altLang="zh-CN" sz="4000" b="1" dirty="0">
                <a:solidFill>
                  <a:srgbClr val="000000"/>
                </a:solidFill>
                <a:latin typeface="Times New Roman" panose="02020603050405020304" pitchFamily="18" charset="0"/>
              </a:rPr>
              <a:t> friction model and linear reduced extended state observer. Firstly, </a:t>
            </a:r>
            <a:r>
              <a:rPr lang="en-GB" altLang="zh-CN" sz="4000" b="1" dirty="0" err="1">
                <a:solidFill>
                  <a:srgbClr val="000000"/>
                </a:solidFill>
                <a:latin typeface="Times New Roman" panose="02020603050405020304" pitchFamily="18" charset="0"/>
              </a:rPr>
              <a:t>LuGre</a:t>
            </a:r>
            <a:r>
              <a:rPr lang="en-GB" altLang="zh-CN" sz="4000" b="1" dirty="0">
                <a:solidFill>
                  <a:srgbClr val="000000"/>
                </a:solidFill>
                <a:latin typeface="Times New Roman" panose="02020603050405020304" pitchFamily="18" charset="0"/>
              </a:rPr>
              <a:t> friction model is established to compensate the friction torque of bearing. Then, the friction compensation error and other disturbances are regarded as an extended state, which is estimated by a linear reduced-order extended state observer. The estimated value is fed back to the controller to further compensate the disturbance. The improved ADRC algorithm has superior disturbance rejection ability taking advantage of the accurate compensation of </a:t>
            </a:r>
            <a:r>
              <a:rPr lang="en-GB" altLang="zh-CN" sz="4000" b="1" dirty="0" err="1">
                <a:solidFill>
                  <a:srgbClr val="000000"/>
                </a:solidFill>
                <a:latin typeface="Times New Roman" panose="02020603050405020304" pitchFamily="18" charset="0"/>
              </a:rPr>
              <a:t>LuGre</a:t>
            </a:r>
            <a:r>
              <a:rPr lang="en-GB" altLang="zh-CN" sz="4000" b="1" dirty="0">
                <a:solidFill>
                  <a:srgbClr val="000000"/>
                </a:solidFill>
                <a:latin typeface="Times New Roman" panose="02020603050405020304" pitchFamily="18" charset="0"/>
              </a:rPr>
              <a:t> model and the adaptation of extended state observation. Experimental results show that the improved algorithm can well suppress external interferences and significantly improve the ability of anti-interference and tracking response of the system.</a:t>
            </a:r>
            <a:endParaRPr lang="zh-CN" altLang="zh-CN" sz="4000" b="1" dirty="0">
              <a:latin typeface="Times New Roman" panose="02020603050405020304" pitchFamily="18" charset="0"/>
            </a:endParaRPr>
          </a:p>
        </p:txBody>
      </p:sp>
      <p:sp>
        <p:nvSpPr>
          <p:cNvPr id="12" name="矩形 11"/>
          <p:cNvSpPr/>
          <p:nvPr/>
        </p:nvSpPr>
        <p:spPr>
          <a:xfrm>
            <a:off x="8193420" y="27277984"/>
            <a:ext cx="3837910" cy="769441"/>
          </a:xfrm>
          <a:prstGeom prst="rect">
            <a:avLst/>
          </a:prstGeom>
        </p:spPr>
        <p:txBody>
          <a:bodyPr wrap="none">
            <a:spAutoFit/>
          </a:bodyPr>
          <a:lstStyle/>
          <a:p>
            <a:pPr lvl="0" algn="ctr">
              <a:spcBef>
                <a:spcPts val="800"/>
              </a:spcBef>
              <a:spcAft>
                <a:spcPts val="400"/>
              </a:spcAft>
            </a:pPr>
            <a:r>
              <a:rPr lang="en-GB" altLang="zh-CN" sz="4400" b="1" cap="small" dirty="0">
                <a:solidFill>
                  <a:srgbClr val="FFC000"/>
                </a:solidFill>
                <a:latin typeface="Times New Roman" panose="02020603050405020304" pitchFamily="18" charset="0"/>
              </a:rPr>
              <a:t>Introduction</a:t>
            </a:r>
            <a:endParaRPr lang="zh-CN" altLang="zh-CN" sz="4400" b="1" cap="small" dirty="0">
              <a:solidFill>
                <a:srgbClr val="FFC000"/>
              </a:solidFill>
              <a:latin typeface="Times New Roman" panose="02020603050405020304" pitchFamily="18" charset="0"/>
            </a:endParaRPr>
          </a:p>
        </p:txBody>
      </p:sp>
      <p:sp>
        <p:nvSpPr>
          <p:cNvPr id="13" name="矩形 12"/>
          <p:cNvSpPr/>
          <p:nvPr/>
        </p:nvSpPr>
        <p:spPr>
          <a:xfrm>
            <a:off x="1839119" y="28137340"/>
            <a:ext cx="17999075" cy="15696605"/>
          </a:xfrm>
          <a:prstGeom prst="rect">
            <a:avLst/>
          </a:prstGeom>
        </p:spPr>
        <p:txBody>
          <a:bodyPr>
            <a:spAutoFit/>
          </a:bodyPr>
          <a:lstStyle/>
          <a:p>
            <a:pPr indent="183515" algn="just">
              <a:lnSpc>
                <a:spcPct val="95000"/>
              </a:lnSpc>
              <a:spcAft>
                <a:spcPts val="600"/>
              </a:spcAft>
            </a:pPr>
            <a:r>
              <a:rPr lang="en-GB" altLang="zh-CN" sz="4000" dirty="0">
                <a:solidFill>
                  <a:srgbClr val="000000"/>
                </a:solidFill>
                <a:latin typeface="Times New Roman" panose="02020603050405020304" pitchFamily="18" charset="0"/>
                <a:cs typeface="Times New Roman" panose="02020603050405020304" pitchFamily="18" charset="0"/>
              </a:rPr>
              <a:t>The optoelectronic stabilized platform is widely used in aerospace field, whose main function is to restrain disturbances and provide optical axis stabilization environment for optical loads such as visible optical camera, infrared camera and laser [1]. The optical loads can still maintain high-definition and stable imaging in the environment of attitude change and vibration of the carrier.</a:t>
            </a:r>
            <a:endParaRPr lang="zh-CN" altLang="zh-CN" sz="4000" dirty="0">
              <a:solidFill>
                <a:srgbClr val="000000"/>
              </a:solidFill>
              <a:latin typeface="Times New Roman" panose="02020603050405020304" pitchFamily="18" charset="0"/>
              <a:cs typeface="Times New Roman" panose="02020603050405020304" pitchFamily="18" charset="0"/>
            </a:endParaRPr>
          </a:p>
          <a:p>
            <a:pPr indent="183515" algn="just">
              <a:lnSpc>
                <a:spcPct val="95000"/>
              </a:lnSpc>
              <a:spcAft>
                <a:spcPts val="600"/>
              </a:spcAft>
            </a:pPr>
            <a:r>
              <a:rPr lang="en-GB" altLang="zh-CN" sz="4000" dirty="0">
                <a:solidFill>
                  <a:srgbClr val="000000"/>
                </a:solidFill>
                <a:latin typeface="Times New Roman" panose="02020603050405020304" pitchFamily="18" charset="0"/>
                <a:cs typeface="Times New Roman" panose="02020603050405020304" pitchFamily="18" charset="0"/>
              </a:rPr>
              <a:t>In working process, the platform is affected by complex disturbance factors, mainly including attitude change, friction between bearings, high-frequency vibration, sensor noise, mass imbalance and so on [2]. The friction torque has the characteristics of mutation and nonlinearity, which produces a significant influence on the stability control in the optoelectronic stabilized platform. The friction torque belongs to nonlinear disturbance, to which the suppression ability of the traditional linear controller is insufficient. Especially in the low-speed situation, the speed control fluctuates obviously due to the interference of friction, which affects the optical axis stability of the photoelectric platform. It is significant to establish friction model to estimate friction torque and input the estimator into the controller, so as to compensate the friction torque. The common friction models include </a:t>
            </a:r>
            <a:r>
              <a:rPr lang="en-GB" altLang="zh-CN" sz="4000" dirty="0" err="1">
                <a:solidFill>
                  <a:srgbClr val="000000"/>
                </a:solidFill>
                <a:latin typeface="Times New Roman" panose="02020603050405020304" pitchFamily="18" charset="0"/>
                <a:cs typeface="Times New Roman" panose="02020603050405020304" pitchFamily="18" charset="0"/>
              </a:rPr>
              <a:t>Karnopp</a:t>
            </a:r>
            <a:r>
              <a:rPr lang="en-GB" altLang="zh-CN" sz="4000" dirty="0">
                <a:solidFill>
                  <a:srgbClr val="000000"/>
                </a:solidFill>
                <a:latin typeface="Times New Roman" panose="02020603050405020304" pitchFamily="18" charset="0"/>
                <a:cs typeface="Times New Roman" panose="02020603050405020304" pitchFamily="18" charset="0"/>
              </a:rPr>
              <a:t> model, </a:t>
            </a:r>
            <a:r>
              <a:rPr lang="en-GB" altLang="zh-CN" sz="4000" dirty="0" err="1">
                <a:solidFill>
                  <a:srgbClr val="000000"/>
                </a:solidFill>
                <a:latin typeface="Times New Roman" panose="02020603050405020304" pitchFamily="18" charset="0"/>
                <a:cs typeface="Times New Roman" panose="02020603050405020304" pitchFamily="18" charset="0"/>
              </a:rPr>
              <a:t>Stribeck</a:t>
            </a:r>
            <a:r>
              <a:rPr lang="en-GB" altLang="zh-CN" sz="4000" dirty="0">
                <a:solidFill>
                  <a:srgbClr val="000000"/>
                </a:solidFill>
                <a:latin typeface="Times New Roman" panose="02020603050405020304" pitchFamily="18" charset="0"/>
                <a:cs typeface="Times New Roman" panose="02020603050405020304" pitchFamily="18" charset="0"/>
              </a:rPr>
              <a:t> model, </a:t>
            </a:r>
            <a:r>
              <a:rPr lang="en-GB" altLang="zh-CN" sz="4000" dirty="0" err="1">
                <a:solidFill>
                  <a:srgbClr val="000000"/>
                </a:solidFill>
                <a:latin typeface="Times New Roman" panose="02020603050405020304" pitchFamily="18" charset="0"/>
                <a:cs typeface="Times New Roman" panose="02020603050405020304" pitchFamily="18" charset="0"/>
              </a:rPr>
              <a:t>LuGre</a:t>
            </a:r>
            <a:r>
              <a:rPr lang="en-GB" altLang="zh-CN" sz="4000" dirty="0">
                <a:solidFill>
                  <a:srgbClr val="000000"/>
                </a:solidFill>
                <a:latin typeface="Times New Roman" panose="02020603050405020304" pitchFamily="18" charset="0"/>
                <a:cs typeface="Times New Roman" panose="02020603050405020304" pitchFamily="18" charset="0"/>
              </a:rPr>
              <a:t> model, </a:t>
            </a:r>
            <a:r>
              <a:rPr lang="en-GB" altLang="zh-CN" sz="4000" dirty="0" err="1">
                <a:solidFill>
                  <a:srgbClr val="000000"/>
                </a:solidFill>
                <a:latin typeface="Times New Roman" panose="02020603050405020304" pitchFamily="18" charset="0"/>
                <a:cs typeface="Times New Roman" panose="02020603050405020304" pitchFamily="18" charset="0"/>
              </a:rPr>
              <a:t>etc</a:t>
            </a:r>
            <a:r>
              <a:rPr lang="en-GB" altLang="zh-CN" sz="4000" dirty="0">
                <a:solidFill>
                  <a:srgbClr val="000000"/>
                </a:solidFill>
                <a:latin typeface="Times New Roman" panose="02020603050405020304" pitchFamily="18" charset="0"/>
                <a:cs typeface="Times New Roman" panose="02020603050405020304" pitchFamily="18" charset="0"/>
              </a:rPr>
              <a:t> [3]. </a:t>
            </a:r>
            <a:r>
              <a:rPr lang="en-GB" altLang="zh-CN" sz="4000" dirty="0" err="1">
                <a:solidFill>
                  <a:srgbClr val="000000"/>
                </a:solidFill>
                <a:latin typeface="Times New Roman" panose="02020603050405020304" pitchFamily="18" charset="0"/>
                <a:cs typeface="Times New Roman" panose="02020603050405020304" pitchFamily="18" charset="0"/>
              </a:rPr>
              <a:t>LuGre</a:t>
            </a:r>
            <a:r>
              <a:rPr lang="en-GB" altLang="zh-CN" sz="4000" dirty="0">
                <a:solidFill>
                  <a:srgbClr val="000000"/>
                </a:solidFill>
                <a:latin typeface="Times New Roman" panose="02020603050405020304" pitchFamily="18" charset="0"/>
                <a:cs typeface="Times New Roman" panose="02020603050405020304" pitchFamily="18" charset="0"/>
              </a:rPr>
              <a:t> is a classical friction model proposed by </a:t>
            </a:r>
            <a:r>
              <a:rPr lang="en-GB" altLang="zh-CN" sz="4000" dirty="0" err="1">
                <a:solidFill>
                  <a:srgbClr val="000000"/>
                </a:solidFill>
                <a:latin typeface="Times New Roman" panose="02020603050405020304" pitchFamily="18" charset="0"/>
                <a:cs typeface="Times New Roman" panose="02020603050405020304" pitchFamily="18" charset="0"/>
              </a:rPr>
              <a:t>Canudas</a:t>
            </a:r>
            <a:r>
              <a:rPr lang="en-GB" altLang="zh-CN" sz="4000" dirty="0">
                <a:solidFill>
                  <a:srgbClr val="000000"/>
                </a:solidFill>
                <a:latin typeface="Times New Roman" panose="02020603050405020304" pitchFamily="18" charset="0"/>
                <a:cs typeface="Times New Roman" panose="02020603050405020304" pitchFamily="18" charset="0"/>
              </a:rPr>
              <a:t>, which can well describe dynamic and static characteristics of friction.</a:t>
            </a:r>
            <a:endParaRPr lang="zh-CN" altLang="zh-CN" sz="4000" dirty="0">
              <a:solidFill>
                <a:srgbClr val="000000"/>
              </a:solidFill>
              <a:latin typeface="Times New Roman" panose="02020603050405020304" pitchFamily="18" charset="0"/>
              <a:cs typeface="Times New Roman" panose="02020603050405020304" pitchFamily="18" charset="0"/>
            </a:endParaRPr>
          </a:p>
          <a:p>
            <a:pPr algn="just"/>
            <a:r>
              <a:rPr lang="en-US" altLang="zh-CN" sz="4000" dirty="0" smtClean="0">
                <a:latin typeface="Times New Roman" panose="02020603050405020304" pitchFamily="18" charset="0"/>
                <a:cs typeface="Times New Roman" panose="02020603050405020304" pitchFamily="18" charset="0"/>
              </a:rPr>
              <a:t>   Firstly</a:t>
            </a:r>
            <a:r>
              <a:rPr lang="en-US" altLang="zh-CN" sz="4000" dirty="0">
                <a:latin typeface="Times New Roman" panose="02020603050405020304" pitchFamily="18" charset="0"/>
                <a:cs typeface="Times New Roman" panose="02020603050405020304" pitchFamily="18" charset="0"/>
              </a:rPr>
              <a:t>, the friction torque in the system is compensated by establishing </a:t>
            </a:r>
            <a:r>
              <a:rPr lang="en-US" altLang="zh-CN" sz="4000" dirty="0" err="1">
                <a:latin typeface="Times New Roman" panose="02020603050405020304" pitchFamily="18" charset="0"/>
                <a:cs typeface="Times New Roman" panose="02020603050405020304" pitchFamily="18" charset="0"/>
              </a:rPr>
              <a:t>LuGre</a:t>
            </a:r>
            <a:r>
              <a:rPr lang="en-US" altLang="zh-CN" sz="4000" dirty="0">
                <a:latin typeface="Times New Roman" panose="02020603050405020304" pitchFamily="18" charset="0"/>
                <a:cs typeface="Times New Roman" panose="02020603050405020304" pitchFamily="18" charset="0"/>
              </a:rPr>
              <a:t> friction model of the system and distinguishing parameters in </a:t>
            </a:r>
            <a:r>
              <a:rPr lang="en-US" altLang="zh-CN" sz="4000" dirty="0" err="1">
                <a:latin typeface="Times New Roman" panose="02020603050405020304" pitchFamily="18" charset="0"/>
                <a:cs typeface="Times New Roman" panose="02020603050405020304" pitchFamily="18" charset="0"/>
              </a:rPr>
              <a:t>LuGre</a:t>
            </a:r>
            <a:r>
              <a:rPr lang="en-US" altLang="zh-CN" sz="4000" dirty="0">
                <a:latin typeface="Times New Roman" panose="02020603050405020304" pitchFamily="18" charset="0"/>
                <a:cs typeface="Times New Roman" panose="02020603050405020304" pitchFamily="18" charset="0"/>
              </a:rPr>
              <a:t> friction model. Then, the friction compensation error and other disturbances are regarded as an extended state, and the extended state observer (ESO) is used to estimate the extended state. Finally, the estimated value of the expansion state is compensated to the input of the controller to compensate the residual interference. An improved active disturbance rejection control algorithm (ADRC) is proposed by combining </a:t>
            </a:r>
            <a:r>
              <a:rPr lang="en-US" altLang="zh-CN" sz="4000" dirty="0" err="1">
                <a:latin typeface="Times New Roman" panose="02020603050405020304" pitchFamily="18" charset="0"/>
                <a:cs typeface="Times New Roman" panose="02020603050405020304" pitchFamily="18" charset="0"/>
              </a:rPr>
              <a:t>LuGre</a:t>
            </a:r>
            <a:r>
              <a:rPr lang="en-US" altLang="zh-CN" sz="4000" dirty="0">
                <a:latin typeface="Times New Roman" panose="02020603050405020304" pitchFamily="18" charset="0"/>
                <a:cs typeface="Times New Roman" panose="02020603050405020304" pitchFamily="18" charset="0"/>
              </a:rPr>
              <a:t> model and linear reduced order extended state observer.</a:t>
            </a:r>
            <a:endParaRPr lang="zh-CN" altLang="en-US" sz="4000" dirty="0">
              <a:latin typeface="Times New Roman" panose="02020603050405020304" pitchFamily="18" charset="0"/>
              <a:cs typeface="Times New Roman" panose="02020603050405020304" pitchFamily="18" charset="0"/>
            </a:endParaRPr>
          </a:p>
        </p:txBody>
      </p:sp>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117" y="45680604"/>
            <a:ext cx="7672387" cy="4361481"/>
          </a:xfrm>
          <a:prstGeom prst="rect">
            <a:avLst/>
          </a:prstGeom>
        </p:spPr>
      </p:pic>
      <p:sp>
        <p:nvSpPr>
          <p:cNvPr id="15" name="矩形 14"/>
          <p:cNvSpPr/>
          <p:nvPr/>
        </p:nvSpPr>
        <p:spPr>
          <a:xfrm>
            <a:off x="1839118" y="43833945"/>
            <a:ext cx="17999075" cy="1846659"/>
          </a:xfrm>
          <a:prstGeom prst="rect">
            <a:avLst/>
          </a:prstGeom>
        </p:spPr>
        <p:txBody>
          <a:bodyPr>
            <a:spAutoFit/>
          </a:bodyPr>
          <a:lstStyle/>
          <a:p>
            <a:pPr indent="183515" algn="just">
              <a:lnSpc>
                <a:spcPct val="95000"/>
              </a:lnSpc>
              <a:spcAft>
                <a:spcPts val="600"/>
              </a:spcAft>
            </a:pPr>
            <a:r>
              <a:rPr lang="en-GB" altLang="zh-CN" sz="4000" dirty="0">
                <a:solidFill>
                  <a:srgbClr val="000000"/>
                </a:solidFill>
                <a:latin typeface="Times New Roman" panose="02020603050405020304" pitchFamily="18" charset="0"/>
                <a:cs typeface="Times New Roman" panose="02020603050405020304" pitchFamily="18" charset="0"/>
              </a:rPr>
              <a:t>The platform is mainly composed of angle sensor, motor, gyro and platform frame. Its model structure can be shown in Figure 1 [4]. The controlled object mainly involves three dynamic equations, as shown below:</a:t>
            </a:r>
            <a:endParaRPr lang="zh-CN" altLang="zh-CN" sz="4000" dirty="0">
              <a:solidFill>
                <a:srgbClr val="000000"/>
              </a:solidFill>
              <a:latin typeface="Times" panose="02020603050405020304" pitchFamily="18" charset="0"/>
              <a:cs typeface="Times New Roman" panose="02020603050405020304" pitchFamily="18" charset="0"/>
            </a:endParaRPr>
          </a:p>
        </p:txBody>
      </p:sp>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72800" y="45680603"/>
            <a:ext cx="8496300" cy="4361481"/>
          </a:xfrm>
          <a:prstGeom prst="rect">
            <a:avLst/>
          </a:prstGeom>
        </p:spPr>
      </p:pic>
      <p:pic>
        <p:nvPicPr>
          <p:cNvPr id="17" name="图片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163339" y="19093545"/>
            <a:ext cx="5973761" cy="3418141"/>
          </a:xfrm>
          <a:prstGeom prst="rect">
            <a:avLst/>
          </a:prstGeom>
        </p:spPr>
      </p:pic>
      <p:sp>
        <p:nvSpPr>
          <p:cNvPr id="18" name="矩形 17"/>
          <p:cNvSpPr/>
          <p:nvPr/>
        </p:nvSpPr>
        <p:spPr>
          <a:xfrm>
            <a:off x="23052090" y="22511686"/>
            <a:ext cx="9675810" cy="523220"/>
          </a:xfrm>
          <a:prstGeom prst="rect">
            <a:avLst/>
          </a:prstGeom>
        </p:spPr>
        <p:txBody>
          <a:bodyPr wrap="square">
            <a:spAutoFit/>
          </a:bodyPr>
          <a:lstStyle/>
          <a:p>
            <a:pPr marL="17780" algn="just">
              <a:spcBef>
                <a:spcPts val="400"/>
              </a:spcBef>
              <a:spcAft>
                <a:spcPts val="1000"/>
              </a:spcAft>
              <a:tabLst>
                <a:tab pos="338455" algn="l"/>
              </a:tabLst>
            </a:pPr>
            <a:r>
              <a:rPr lang="en-US" altLang="zh-CN" sz="2800" dirty="0">
                <a:latin typeface="Times New Roman" panose="02020603050405020304" pitchFamily="18" charset="0"/>
              </a:rPr>
              <a:t>Fig. 3. The simplified schematic diagram of the controlled plant</a:t>
            </a:r>
            <a:endParaRPr lang="zh-CN" altLang="zh-CN" sz="2800" dirty="0">
              <a:latin typeface="Times New Roman" panose="02020603050405020304" pitchFamily="18" charset="0"/>
            </a:endParaRPr>
          </a:p>
        </p:txBody>
      </p:sp>
      <p:pic>
        <p:nvPicPr>
          <p:cNvPr id="19" name="图片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163340" y="23889586"/>
            <a:ext cx="7521570" cy="5295014"/>
          </a:xfrm>
          <a:prstGeom prst="rect">
            <a:avLst/>
          </a:prstGeom>
        </p:spPr>
      </p:pic>
      <p:pic>
        <p:nvPicPr>
          <p:cNvPr id="20" name="图片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714075" y="30039280"/>
            <a:ext cx="8632826" cy="9127519"/>
          </a:xfrm>
          <a:prstGeom prst="rect">
            <a:avLst/>
          </a:prstGeom>
        </p:spPr>
      </p:pic>
      <p:sp>
        <p:nvSpPr>
          <p:cNvPr id="21" name="矩形 20"/>
          <p:cNvSpPr/>
          <p:nvPr/>
        </p:nvSpPr>
        <p:spPr>
          <a:xfrm>
            <a:off x="26117380" y="40068058"/>
            <a:ext cx="3613490" cy="830997"/>
          </a:xfrm>
          <a:prstGeom prst="rect">
            <a:avLst/>
          </a:prstGeom>
        </p:spPr>
        <p:txBody>
          <a:bodyPr wrap="none">
            <a:spAutoFit/>
          </a:bodyPr>
          <a:lstStyle/>
          <a:p>
            <a:pPr lvl="0" algn="ctr">
              <a:spcBef>
                <a:spcPts val="800"/>
              </a:spcBef>
              <a:spcAft>
                <a:spcPts val="400"/>
              </a:spcAft>
            </a:pPr>
            <a:r>
              <a:rPr lang="en-GB" altLang="zh-CN" sz="4800" b="1" cap="small" dirty="0">
                <a:solidFill>
                  <a:srgbClr val="FFC000"/>
                </a:solidFill>
                <a:latin typeface="Times New Roman" panose="02020603050405020304" pitchFamily="18" charset="0"/>
              </a:rPr>
              <a:t>Conclusion</a:t>
            </a:r>
            <a:endParaRPr lang="zh-CN" altLang="zh-CN" sz="4800" b="1" cap="small" dirty="0">
              <a:solidFill>
                <a:srgbClr val="FFC000"/>
              </a:solidFill>
              <a:latin typeface="Times New Roman" panose="02020603050405020304" pitchFamily="18" charset="0"/>
            </a:endParaRPr>
          </a:p>
        </p:txBody>
      </p:sp>
      <p:sp>
        <p:nvSpPr>
          <p:cNvPr id="22" name="矩形 21"/>
          <p:cNvSpPr/>
          <p:nvPr/>
        </p:nvSpPr>
        <p:spPr>
          <a:xfrm>
            <a:off x="22155549" y="41002540"/>
            <a:ext cx="11749878" cy="6863417"/>
          </a:xfrm>
          <a:prstGeom prst="rect">
            <a:avLst/>
          </a:prstGeom>
        </p:spPr>
        <p:txBody>
          <a:bodyPr wrap="square">
            <a:spAutoFit/>
          </a:bodyPr>
          <a:lstStyle/>
          <a:p>
            <a:pPr algn="just"/>
            <a:r>
              <a:rPr lang="en-US" altLang="zh-CN" sz="4000" dirty="0" smtClean="0">
                <a:latin typeface="Times New Roman" panose="02020603050405020304" pitchFamily="18" charset="0"/>
              </a:rPr>
              <a:t>   The </a:t>
            </a:r>
            <a:r>
              <a:rPr lang="en-US" altLang="zh-CN" sz="4000" dirty="0">
                <a:latin typeface="Times New Roman" panose="02020603050405020304" pitchFamily="18" charset="0"/>
              </a:rPr>
              <a:t>platform is affected by many kinds of disturbances, among which friction interference is one of the most important interferences. In order to effectively suppress the disturbance, the </a:t>
            </a:r>
            <a:r>
              <a:rPr lang="en-US" altLang="zh-CN" sz="4000" dirty="0" err="1">
                <a:latin typeface="Times New Roman" panose="02020603050405020304" pitchFamily="18" charset="0"/>
              </a:rPr>
              <a:t>LuGre</a:t>
            </a:r>
            <a:r>
              <a:rPr lang="en-US" altLang="zh-CN" sz="4000" dirty="0">
                <a:latin typeface="Times New Roman" panose="02020603050405020304" pitchFamily="18" charset="0"/>
              </a:rPr>
              <a:t> is established to compensate friction torque independently, then ESO is used to estimate friction compensation error and other disturbances, and the estimation of which is fed back to input of the controller to further compensate disturbances. Finally, an improved ADRC algorithm is established by combining </a:t>
            </a:r>
            <a:r>
              <a:rPr lang="en-US" altLang="zh-CN" sz="4000" dirty="0" err="1">
                <a:latin typeface="Times New Roman" panose="02020603050405020304" pitchFamily="18" charset="0"/>
              </a:rPr>
              <a:t>LuGre</a:t>
            </a:r>
            <a:r>
              <a:rPr lang="en-US" altLang="zh-CN" sz="4000" dirty="0">
                <a:latin typeface="Times New Roman" panose="02020603050405020304" pitchFamily="18" charset="0"/>
              </a:rPr>
              <a:t> model and linear reduced-order ESO.</a:t>
            </a:r>
            <a:endParaRPr lang="zh-CN" altLang="en-US" sz="4000" dirty="0"/>
          </a:p>
        </p:txBody>
      </p:sp>
    </p:spTree>
    <p:extLst>
      <p:ext uri="{BB962C8B-B14F-4D97-AF65-F5344CB8AC3E}">
        <p14:creationId xmlns:p14="http://schemas.microsoft.com/office/powerpoint/2010/main" val="121891124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768</Words>
  <Application>Microsoft Office PowerPoint</Application>
  <PresentationFormat>自定义</PresentationFormat>
  <Paragraphs>25</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宋体</vt:lpstr>
      <vt:lpstr>Arial</vt:lpstr>
      <vt:lpstr>Berlin Sans FB</vt:lpstr>
      <vt:lpstr>Calibri</vt:lpstr>
      <vt:lpstr>Calibri Light</vt:lpstr>
      <vt:lpstr>Script MT Bold</vt:lpstr>
      <vt:lpstr>Times</vt:lpstr>
      <vt:lpstr>Times New Roman</vt:lpstr>
      <vt:lpstr>Office 主题</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dc:creator>
  <cp:lastModifiedBy>M</cp:lastModifiedBy>
  <cp:revision>3</cp:revision>
  <dcterms:created xsi:type="dcterms:W3CDTF">2022-01-05T15:35:48Z</dcterms:created>
  <dcterms:modified xsi:type="dcterms:W3CDTF">2022-01-05T15:55:23Z</dcterms:modified>
</cp:coreProperties>
</file>