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36576000" cy="27432000"/>
  <p:notesSz cx="7315200" cy="9601200"/>
  <p:defaultTextStyle>
    <a:defPPr>
      <a:defRPr lang="en-US"/>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9pPr>
  </p:defaultTextStyle>
  <p:extLst>
    <p:ext uri="{EFAFB233-063F-42B5-8137-9DF3F51BA10A}">
      <p15:sldGuideLst xmlns:p15="http://schemas.microsoft.com/office/powerpoint/2012/main">
        <p15:guide id="1" orient="horz" pos="480">
          <p15:clr>
            <a:srgbClr val="A4A3A4"/>
          </p15:clr>
        </p15:guide>
        <p15:guide id="2" orient="horz" pos="16820">
          <p15:clr>
            <a:srgbClr val="A4A3A4"/>
          </p15:clr>
        </p15:guide>
        <p15:guide id="3" pos="14811">
          <p15:clr>
            <a:srgbClr val="A4A3A4"/>
          </p15:clr>
        </p15:guide>
        <p15:guide id="4" pos="8229">
          <p15:clr>
            <a:srgbClr val="A4A3A4"/>
          </p15:clr>
        </p15:guide>
        <p15:guide id="5" pos="20160">
          <p15:clr>
            <a:srgbClr val="A4A3A4"/>
          </p15:clr>
        </p15:guide>
        <p15:guide id="6" pos="14400">
          <p15:clr>
            <a:srgbClr val="A4A3A4"/>
          </p15:clr>
        </p15:guide>
        <p15:guide id="7" pos="2880">
          <p15:clr>
            <a:srgbClr val="A4A3A4"/>
          </p15:clr>
        </p15:guide>
        <p15:guide id="8"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336600"/>
    <a:srgbClr val="003300"/>
    <a:srgbClr val="006600"/>
    <a:srgbClr val="969696"/>
    <a:srgbClr val="008000"/>
    <a:srgbClr val="FF3300"/>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398"/>
    <p:restoredTop sz="99635"/>
  </p:normalViewPr>
  <p:slideViewPr>
    <p:cSldViewPr showGuides="1">
      <p:cViewPr varScale="1">
        <p:scale>
          <a:sx n="18" d="100"/>
          <a:sy n="18" d="100"/>
        </p:scale>
        <p:origin x="1872" y="42"/>
      </p:cViewPr>
      <p:guideLst>
        <p:guide orient="horz" pos="480"/>
        <p:guide orient="horz" pos="16820"/>
        <p:guide pos="14811"/>
        <p:guide pos="8229"/>
        <p:guide pos="20160"/>
        <p:guide pos="14400"/>
        <p:guide pos="2880"/>
        <p:guide pos="86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4572000" y="4489452"/>
            <a:ext cx="27432000" cy="9550400"/>
          </a:xfrm>
        </p:spPr>
        <p:txBody>
          <a:bodyPr anchor="b"/>
          <a:lstStyle>
            <a:lvl1pPr algn="ctr">
              <a:defRPr sz="18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572000" y="14408152"/>
            <a:ext cx="27432000" cy="6623048"/>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6060400" y="2438400"/>
            <a:ext cx="7772400" cy="21945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743200" y="2438400"/>
            <a:ext cx="22866626" cy="219456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95550" y="6838952"/>
            <a:ext cx="31546800" cy="11410948"/>
          </a:xfrm>
        </p:spPr>
        <p:txBody>
          <a:bodyPr anchor="b"/>
          <a:lstStyle>
            <a:lvl1pPr>
              <a:defRPr sz="18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95550" y="18357852"/>
            <a:ext cx="31546800" cy="6000748"/>
          </a:xfrm>
        </p:spPr>
        <p:txBody>
          <a:bodyPr/>
          <a:lstStyle>
            <a:lvl1pPr marL="0" indent="0">
              <a:buNone/>
              <a:defRPr sz="7200">
                <a:solidFill>
                  <a:schemeClr val="tx1">
                    <a:tint val="75000"/>
                  </a:schemeClr>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743200" y="7926388"/>
            <a:ext cx="15233904" cy="164576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8598896" y="7926388"/>
            <a:ext cx="15233904" cy="164576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519364" y="1460500"/>
            <a:ext cx="31546800" cy="530225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560322" y="7113752"/>
            <a:ext cx="14620722" cy="3295648"/>
          </a:xfrm>
        </p:spPr>
        <p:txBody>
          <a:bodyPr anchor="ctr" anchorCtr="0"/>
          <a:lstStyle>
            <a:lvl1pPr marL="0" indent="0">
              <a:buNone/>
              <a:defRPr sz="8400"/>
            </a:lvl1pPr>
            <a:lvl2pPr marL="1371600" indent="0">
              <a:buNone/>
              <a:defRPr sz="7200"/>
            </a:lvl2pPr>
            <a:lvl3pPr marL="2743200" indent="0">
              <a:buNone/>
              <a:defRPr sz="6000"/>
            </a:lvl3pPr>
            <a:lvl4pPr marL="4114800" indent="0">
              <a:buNone/>
              <a:defRPr sz="5400"/>
            </a:lvl4pPr>
            <a:lvl5pPr marL="5486400" indent="0">
              <a:buNone/>
              <a:defRPr sz="5400"/>
            </a:lvl5pPr>
            <a:lvl6pPr marL="6858000" indent="0">
              <a:buNone/>
              <a:defRPr sz="5400"/>
            </a:lvl6pPr>
            <a:lvl7pPr marL="8229600" indent="0">
              <a:buNone/>
              <a:defRPr sz="5400"/>
            </a:lvl7pPr>
            <a:lvl8pPr marL="9601200" indent="0">
              <a:buNone/>
              <a:defRPr sz="5400"/>
            </a:lvl8pPr>
            <a:lvl9pPr marL="10972800" indent="0">
              <a:buNone/>
              <a:defRPr sz="5400"/>
            </a:lvl9pPr>
          </a:lstStyle>
          <a:p>
            <a:pPr lvl="0"/>
            <a:r>
              <a:rPr lang="zh-CN" altLang="en-US" smtClean="0"/>
              <a:t>单击此处编辑母版文本样式</a:t>
            </a:r>
          </a:p>
        </p:txBody>
      </p:sp>
      <p:sp>
        <p:nvSpPr>
          <p:cNvPr id="4" name="内容占位符 3"/>
          <p:cNvSpPr>
            <a:spLocks noGrp="1"/>
          </p:cNvSpPr>
          <p:nvPr>
            <p:ph sz="half" idx="2"/>
          </p:nvPr>
        </p:nvSpPr>
        <p:spPr>
          <a:xfrm>
            <a:off x="3560322" y="10661516"/>
            <a:ext cx="14620722" cy="1409713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8770814" y="7113752"/>
            <a:ext cx="14692728" cy="3295648"/>
          </a:xfrm>
        </p:spPr>
        <p:txBody>
          <a:bodyPr anchor="ctr" anchorCtr="0"/>
          <a:lstStyle>
            <a:lvl1pPr marL="0" indent="0">
              <a:buNone/>
              <a:defRPr sz="8400"/>
            </a:lvl1pPr>
            <a:lvl2pPr marL="1371600" indent="0">
              <a:buNone/>
              <a:defRPr sz="7200"/>
            </a:lvl2pPr>
            <a:lvl3pPr marL="2743200" indent="0">
              <a:buNone/>
              <a:defRPr sz="6000"/>
            </a:lvl3pPr>
            <a:lvl4pPr marL="4114800" indent="0">
              <a:buNone/>
              <a:defRPr sz="5400"/>
            </a:lvl4pPr>
            <a:lvl5pPr marL="5486400" indent="0">
              <a:buNone/>
              <a:defRPr sz="5400"/>
            </a:lvl5pPr>
            <a:lvl6pPr marL="6858000" indent="0">
              <a:buNone/>
              <a:defRPr sz="5400"/>
            </a:lvl6pPr>
            <a:lvl7pPr marL="8229600" indent="0">
              <a:buNone/>
              <a:defRPr sz="5400"/>
            </a:lvl7pPr>
            <a:lvl8pPr marL="9601200" indent="0">
              <a:buNone/>
              <a:defRPr sz="5400"/>
            </a:lvl8pPr>
            <a:lvl9pPr marL="10972800" indent="0">
              <a:buNone/>
              <a:defRPr sz="5400"/>
            </a:lvl9pPr>
          </a:lstStyle>
          <a:p>
            <a:pPr lvl="0"/>
            <a:r>
              <a:rPr lang="zh-CN" altLang="en-US" smtClean="0"/>
              <a:t>单击此处编辑母版文本样式</a:t>
            </a:r>
          </a:p>
        </p:txBody>
      </p:sp>
      <p:sp>
        <p:nvSpPr>
          <p:cNvPr id="6" name="内容占位符 5"/>
          <p:cNvSpPr>
            <a:spLocks noGrp="1"/>
          </p:cNvSpPr>
          <p:nvPr>
            <p:ph sz="quarter" idx="4"/>
          </p:nvPr>
        </p:nvSpPr>
        <p:spPr>
          <a:xfrm>
            <a:off x="18770814" y="10661516"/>
            <a:ext cx="14692728" cy="1409713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519364" y="1828800"/>
            <a:ext cx="11796711" cy="6400800"/>
          </a:xfrm>
        </p:spPr>
        <p:txBody>
          <a:bodyPr anchor="b"/>
          <a:lstStyle>
            <a:lvl1pPr>
              <a:defRPr sz="96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5549564" y="3949700"/>
            <a:ext cx="18516600" cy="19494500"/>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2519364"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519364" y="1828800"/>
            <a:ext cx="12496047" cy="6400800"/>
          </a:xfrm>
        </p:spPr>
        <p:txBody>
          <a:bodyPr anchor="b"/>
          <a:lstStyle>
            <a:lvl1pPr>
              <a:defRPr sz="96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5549564" y="1828804"/>
            <a:ext cx="18516600" cy="21615400"/>
          </a:xfrm>
        </p:spPr>
        <p:txBody>
          <a:bodyPr/>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endParaRPr lang="zh-CN" altLang="en-US"/>
          </a:p>
        </p:txBody>
      </p:sp>
      <p:sp>
        <p:nvSpPr>
          <p:cNvPr id="4" name="文本占位符 3"/>
          <p:cNvSpPr>
            <a:spLocks noGrp="1"/>
          </p:cNvSpPr>
          <p:nvPr>
            <p:ph type="body" sz="half" idx="2"/>
          </p:nvPr>
        </p:nvSpPr>
        <p:spPr>
          <a:xfrm>
            <a:off x="2519364" y="8229600"/>
            <a:ext cx="12496047" cy="15246352"/>
          </a:xfrm>
        </p:spPr>
        <p:txBody>
          <a:bodyPr/>
          <a:lstStyle>
            <a:lvl1pPr marL="0" indent="0">
              <a:buNone/>
              <a:defRPr sz="6000"/>
            </a:lvl1pPr>
            <a:lvl2pPr marL="1371600" indent="0">
              <a:buNone/>
              <a:defRPr sz="5400"/>
            </a:lvl2pPr>
            <a:lvl3pPr marL="2743200" indent="0">
              <a:buNone/>
              <a:defRPr sz="4800"/>
            </a:lvl3pPr>
            <a:lvl4pPr marL="4114800" indent="0">
              <a:buNone/>
              <a:defRPr sz="4200"/>
            </a:lvl4pPr>
            <a:lvl5pPr marL="5486400" indent="0">
              <a:buNone/>
              <a:defRPr sz="4200"/>
            </a:lvl5pPr>
            <a:lvl6pPr marL="6858000" indent="0">
              <a:buNone/>
              <a:defRPr sz="4200"/>
            </a:lvl6pPr>
            <a:lvl7pPr marL="8229600" indent="0">
              <a:buNone/>
              <a:defRPr sz="4200"/>
            </a:lvl7pPr>
            <a:lvl8pPr marL="9601200" indent="0">
              <a:buNone/>
              <a:defRPr sz="4200"/>
            </a:lvl8pPr>
            <a:lvl9pPr marL="10972800" indent="0">
              <a:buNone/>
              <a:defRPr sz="42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defTabSz="3100705"/>
            <a:endParaRPr lang="en-US">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3100705"/>
            <a:endParaRPr lang="en-US">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2743200" y="2438400"/>
            <a:ext cx="31089600" cy="4572000"/>
          </a:xfrm>
          <a:prstGeom prst="rect">
            <a:avLst/>
          </a:prstGeom>
          <a:noFill/>
          <a:ln w="9525">
            <a:noFill/>
          </a:ln>
        </p:spPr>
        <p:txBody>
          <a:bodyPr lIns="310069" tIns="155035" rIns="310069" bIns="155035" anchor="ctr" anchorCtr="0"/>
          <a:lstStyle/>
          <a:p>
            <a:pPr lvl="0"/>
            <a:r>
              <a:rPr lang="en-US" altLang="zh-CN" dirty="0"/>
              <a:t>Click to edit Master title style</a:t>
            </a:r>
          </a:p>
        </p:txBody>
      </p:sp>
      <p:sp>
        <p:nvSpPr>
          <p:cNvPr id="1027" name="文本占位符 1026"/>
          <p:cNvSpPr>
            <a:spLocks noGrp="1"/>
          </p:cNvSpPr>
          <p:nvPr>
            <p:ph type="body" idx="1"/>
          </p:nvPr>
        </p:nvSpPr>
        <p:spPr>
          <a:xfrm>
            <a:off x="2743200" y="7926388"/>
            <a:ext cx="31089600" cy="16457612"/>
          </a:xfrm>
          <a:prstGeom prst="rect">
            <a:avLst/>
          </a:prstGeom>
          <a:noFill/>
          <a:ln w="9525">
            <a:noFill/>
          </a:ln>
        </p:spPr>
        <p:txBody>
          <a:bodyPr lIns="310069" tIns="155035" rIns="310069" bIns="155035"/>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8" name="日期占位符 1027"/>
          <p:cNvSpPr>
            <a:spLocks noGrp="1"/>
          </p:cNvSpPr>
          <p:nvPr>
            <p:ph type="dt" sz="half" idx="2"/>
          </p:nvPr>
        </p:nvSpPr>
        <p:spPr>
          <a:xfrm>
            <a:off x="2743200" y="24993600"/>
            <a:ext cx="7620000" cy="1828800"/>
          </a:xfrm>
          <a:prstGeom prst="rect">
            <a:avLst/>
          </a:prstGeom>
          <a:noFill/>
          <a:ln w="9525">
            <a:noFill/>
          </a:ln>
        </p:spPr>
        <p:txBody>
          <a:bodyPr lIns="310069" tIns="155035" rIns="310069" bIns="155035"/>
          <a:lstStyle>
            <a:lvl1pPr>
              <a:defRPr sz="4700"/>
            </a:lvl1pPr>
          </a:lstStyle>
          <a:p>
            <a:pPr lvl="0" defTabSz="3100705"/>
            <a:endParaRPr lang="en-US">
              <a:latin typeface="Times New Roman" panose="02020603050405020304" pitchFamily="18" charset="0"/>
            </a:endParaRPr>
          </a:p>
        </p:txBody>
      </p:sp>
      <p:sp>
        <p:nvSpPr>
          <p:cNvPr id="1029" name="页脚占位符 1028"/>
          <p:cNvSpPr>
            <a:spLocks noGrp="1"/>
          </p:cNvSpPr>
          <p:nvPr>
            <p:ph type="ftr" sz="quarter" idx="3"/>
          </p:nvPr>
        </p:nvSpPr>
        <p:spPr>
          <a:xfrm>
            <a:off x="12496800" y="24993600"/>
            <a:ext cx="11582400" cy="1828800"/>
          </a:xfrm>
          <a:prstGeom prst="rect">
            <a:avLst/>
          </a:prstGeom>
          <a:noFill/>
          <a:ln w="9525">
            <a:noFill/>
          </a:ln>
        </p:spPr>
        <p:txBody>
          <a:bodyPr lIns="310069" tIns="155035" rIns="310069" bIns="155035"/>
          <a:lstStyle>
            <a:lvl1pPr algn="ctr">
              <a:defRPr sz="4700"/>
            </a:lvl1pPr>
          </a:lstStyle>
          <a:p>
            <a:pPr lvl="0" defTabSz="3100705"/>
            <a:endParaRPr lang="en-US">
              <a:latin typeface="Times New Roman" panose="02020603050405020304" pitchFamily="18" charset="0"/>
            </a:endParaRPr>
          </a:p>
        </p:txBody>
      </p:sp>
      <p:sp>
        <p:nvSpPr>
          <p:cNvPr id="1030" name="灯片编号占位符 1029"/>
          <p:cNvSpPr>
            <a:spLocks noGrp="1"/>
          </p:cNvSpPr>
          <p:nvPr>
            <p:ph type="sldNum" sz="quarter" idx="4"/>
          </p:nvPr>
        </p:nvSpPr>
        <p:spPr>
          <a:xfrm>
            <a:off x="26212800" y="24993600"/>
            <a:ext cx="7620000" cy="1828800"/>
          </a:xfrm>
          <a:prstGeom prst="rect">
            <a:avLst/>
          </a:prstGeom>
          <a:noFill/>
          <a:ln w="9525">
            <a:noFill/>
          </a:ln>
        </p:spPr>
        <p:txBody>
          <a:bodyPr lIns="310069" tIns="155035" rIns="310069" bIns="155035"/>
          <a:lstStyle>
            <a:lvl1pPr algn="r">
              <a:defRPr sz="4700"/>
            </a:lvl1pPr>
          </a:lstStyle>
          <a:p>
            <a:pPr lvl="0" defTabSz="3100705"/>
            <a:fld id="{9A0DB2DC-4C9A-4742-B13C-FB6460FD3503}" type="slidenum">
              <a:rPr lang="en-US">
                <a:latin typeface="Times New Roman" panose="02020603050405020304" pitchFamily="18" charset="0"/>
              </a:rPr>
              <a:t>‹#›</a:t>
            </a:fld>
            <a:endParaRPr 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3100705" rtl="0" eaLnBrk="1" fontAlgn="base" latinLnBrk="0" hangingPunct="1">
        <a:lnSpc>
          <a:spcPct val="100000"/>
        </a:lnSpc>
        <a:spcBef>
          <a:spcPct val="0"/>
        </a:spcBef>
        <a:spcAft>
          <a:spcPct val="0"/>
        </a:spcAft>
        <a:buNone/>
        <a:defRPr sz="14900" b="0" i="0" u="none" kern="1200" baseline="0">
          <a:solidFill>
            <a:schemeClr val="tx2"/>
          </a:solidFill>
          <a:latin typeface="+mj-lt"/>
          <a:ea typeface="+mj-ea"/>
          <a:cs typeface="+mj-cs"/>
        </a:defRPr>
      </a:lvl1pPr>
    </p:titleStyle>
    <p:bodyStyle>
      <a:lvl1pPr marL="1163955" lvl="0" indent="-1163955" algn="l" defTabSz="3100705" rtl="0" eaLnBrk="1" fontAlgn="base" latinLnBrk="0" hangingPunct="1">
        <a:lnSpc>
          <a:spcPct val="100000"/>
        </a:lnSpc>
        <a:spcBef>
          <a:spcPct val="20000"/>
        </a:spcBef>
        <a:spcAft>
          <a:spcPct val="0"/>
        </a:spcAft>
        <a:buChar char="•"/>
        <a:defRPr sz="10900" b="0" i="0" u="none" kern="1200" baseline="0">
          <a:solidFill>
            <a:schemeClr val="tx1"/>
          </a:solidFill>
          <a:latin typeface="+mn-lt"/>
          <a:ea typeface="+mn-ea"/>
          <a:cs typeface="+mn-cs"/>
        </a:defRPr>
      </a:lvl1pPr>
      <a:lvl2pPr marL="2519680" lvl="1" indent="-968375" algn="l" defTabSz="3100705" rtl="0" eaLnBrk="1" fontAlgn="base" latinLnBrk="0" hangingPunct="1">
        <a:lnSpc>
          <a:spcPct val="100000"/>
        </a:lnSpc>
        <a:spcBef>
          <a:spcPct val="20000"/>
        </a:spcBef>
        <a:spcAft>
          <a:spcPct val="0"/>
        </a:spcAft>
        <a:buChar char="–"/>
        <a:defRPr sz="9500" b="0" i="0" u="none" kern="1200" baseline="0">
          <a:solidFill>
            <a:schemeClr val="tx1"/>
          </a:solidFill>
          <a:latin typeface="+mn-lt"/>
          <a:ea typeface="+mn-ea"/>
          <a:cs typeface="+mn-cs"/>
        </a:defRPr>
      </a:lvl2pPr>
      <a:lvl3pPr marL="3875405" lvl="2" indent="-774700" algn="l" defTabSz="3100705" rtl="0" eaLnBrk="1" fontAlgn="base" latinLnBrk="0" hangingPunct="1">
        <a:lnSpc>
          <a:spcPct val="100000"/>
        </a:lnSpc>
        <a:spcBef>
          <a:spcPct val="20000"/>
        </a:spcBef>
        <a:spcAft>
          <a:spcPct val="0"/>
        </a:spcAft>
        <a:buChar char="•"/>
        <a:defRPr sz="8100" b="0" i="0" u="none" kern="1200" baseline="0">
          <a:solidFill>
            <a:schemeClr val="tx1"/>
          </a:solidFill>
          <a:latin typeface="+mn-lt"/>
          <a:ea typeface="+mn-ea"/>
          <a:cs typeface="+mn-cs"/>
        </a:defRPr>
      </a:lvl3pPr>
      <a:lvl4pPr marL="5426075" lvl="3" indent="-774700" algn="l" defTabSz="3100705" rtl="0" eaLnBrk="1" fontAlgn="base" latinLnBrk="0" hangingPunct="1">
        <a:lnSpc>
          <a:spcPct val="100000"/>
        </a:lnSpc>
        <a:spcBef>
          <a:spcPct val="20000"/>
        </a:spcBef>
        <a:spcAft>
          <a:spcPct val="0"/>
        </a:spcAft>
        <a:buChar char="–"/>
        <a:defRPr sz="6800" b="0" i="0" u="none" kern="1200" baseline="0">
          <a:solidFill>
            <a:schemeClr val="tx1"/>
          </a:solidFill>
          <a:latin typeface="+mn-lt"/>
          <a:ea typeface="+mn-ea"/>
          <a:cs typeface="+mn-cs"/>
        </a:defRPr>
      </a:lvl4pPr>
      <a:lvl5pPr marL="6975475" lvl="4" indent="-772795" algn="l" defTabSz="3100705" rtl="0" eaLnBrk="1" fontAlgn="base" latinLnBrk="0" hangingPunct="1">
        <a:lnSpc>
          <a:spcPct val="100000"/>
        </a:lnSpc>
        <a:spcBef>
          <a:spcPct val="20000"/>
        </a:spcBef>
        <a:spcAft>
          <a:spcPct val="0"/>
        </a:spcAft>
        <a:buChar char="»"/>
        <a:defRPr sz="6800" b="0" i="0" u="none" kern="1200" baseline="0">
          <a:solidFill>
            <a:schemeClr val="tx1"/>
          </a:solidFill>
          <a:latin typeface="+mn-lt"/>
          <a:ea typeface="+mn-ea"/>
          <a:cs typeface="+mn-cs"/>
        </a:defRPr>
      </a:lvl5pPr>
      <a:lvl6pPr marL="2514600" lvl="5" indent="-228600" algn="l" defTabSz="3100705" rtl="0" eaLnBrk="1" fontAlgn="base" latinLnBrk="0" hangingPunct="1">
        <a:lnSpc>
          <a:spcPct val="100000"/>
        </a:lnSpc>
        <a:spcBef>
          <a:spcPct val="20000"/>
        </a:spcBef>
        <a:spcAft>
          <a:spcPct val="0"/>
        </a:spcAft>
        <a:buChar char="»"/>
        <a:defRPr sz="6800" b="0" i="0" u="none" kern="1200" baseline="0">
          <a:solidFill>
            <a:schemeClr val="tx1"/>
          </a:solidFill>
          <a:latin typeface="+mn-lt"/>
          <a:ea typeface="+mn-ea"/>
          <a:cs typeface="+mn-cs"/>
        </a:defRPr>
      </a:lvl6pPr>
      <a:lvl7pPr marL="2971800" lvl="6" indent="-228600" algn="l" defTabSz="3100705" rtl="0" eaLnBrk="1" fontAlgn="base" latinLnBrk="0" hangingPunct="1">
        <a:lnSpc>
          <a:spcPct val="100000"/>
        </a:lnSpc>
        <a:spcBef>
          <a:spcPct val="20000"/>
        </a:spcBef>
        <a:spcAft>
          <a:spcPct val="0"/>
        </a:spcAft>
        <a:buChar char="»"/>
        <a:defRPr sz="6800" b="0" i="0" u="none" kern="1200" baseline="0">
          <a:solidFill>
            <a:schemeClr val="tx1"/>
          </a:solidFill>
          <a:latin typeface="+mn-lt"/>
          <a:ea typeface="+mn-ea"/>
          <a:cs typeface="+mn-cs"/>
        </a:defRPr>
      </a:lvl7pPr>
      <a:lvl8pPr marL="3429000" lvl="7" indent="-228600" algn="l" defTabSz="3100705" rtl="0" eaLnBrk="1" fontAlgn="base" latinLnBrk="0" hangingPunct="1">
        <a:lnSpc>
          <a:spcPct val="100000"/>
        </a:lnSpc>
        <a:spcBef>
          <a:spcPct val="20000"/>
        </a:spcBef>
        <a:spcAft>
          <a:spcPct val="0"/>
        </a:spcAft>
        <a:buChar char="»"/>
        <a:defRPr sz="6800" b="0" i="0" u="none" kern="1200" baseline="0">
          <a:solidFill>
            <a:schemeClr val="tx1"/>
          </a:solidFill>
          <a:latin typeface="+mn-lt"/>
          <a:ea typeface="+mn-ea"/>
          <a:cs typeface="+mn-cs"/>
        </a:defRPr>
      </a:lvl8pPr>
      <a:lvl9pPr marL="3886200" lvl="8" indent="-228600" algn="l" defTabSz="3100705" rtl="0" eaLnBrk="1" fontAlgn="base" latinLnBrk="0" hangingPunct="1">
        <a:lnSpc>
          <a:spcPct val="100000"/>
        </a:lnSpc>
        <a:spcBef>
          <a:spcPct val="20000"/>
        </a:spcBef>
        <a:spcAft>
          <a:spcPct val="0"/>
        </a:spcAft>
        <a:buChar char="»"/>
        <a:defRPr sz="68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Optima Black" charset="0"/>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kns.cnki.net/kcms/detail/detail.aspx?filename=SJES14123100008212&amp;dbcode=SJES&amp;dbname=scholar_journal_SJES" TargetMode="Externa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文本框 2054"/>
          <p:cNvSpPr txBox="1"/>
          <p:nvPr/>
        </p:nvSpPr>
        <p:spPr>
          <a:xfrm>
            <a:off x="335547" y="5212570"/>
            <a:ext cx="36042600" cy="2864317"/>
          </a:xfrm>
          <a:prstGeom prst="rect">
            <a:avLst/>
          </a:prstGeom>
          <a:noFill/>
          <a:ln w="12700">
            <a:noFill/>
          </a:ln>
        </p:spPr>
        <p:txBody>
          <a:bodyPr wrap="square" lIns="69568" tIns="69568" rIns="69568" bIns="69568">
            <a:spAutoFit/>
          </a:bodyPr>
          <a:lstStyle/>
          <a:p>
            <a:pPr algn="just" defTabSz="695325">
              <a:tabLst>
                <a:tab pos="381000" algn="l"/>
              </a:tabLst>
            </a:pPr>
            <a:r>
              <a:rPr lang="en-US" altLang="zh-CN" sz="3700" b="1" dirty="0" smtClean="0">
                <a:solidFill>
                  <a:srgbClr val="0099FF"/>
                </a:solidFill>
                <a:latin typeface="Optima Medium" charset="0"/>
                <a:ea typeface="宋体" panose="02010600030101010101" pitchFamily="2" charset="-122"/>
              </a:rPr>
              <a:t>Abstract: </a:t>
            </a:r>
            <a:r>
              <a:rPr lang="en-US" altLang="zh-CN" sz="2800" dirty="0" smtClean="0">
                <a:solidFill>
                  <a:srgbClr val="003300"/>
                </a:solidFill>
                <a:latin typeface="Palatino" pitchFamily="18" charset="0"/>
                <a:ea typeface="宋体" panose="02010600030101010101" pitchFamily="2" charset="-122"/>
              </a:rPr>
              <a:t>In </a:t>
            </a:r>
            <a:r>
              <a:rPr lang="en-US" altLang="zh-CN" sz="2800" dirty="0">
                <a:solidFill>
                  <a:srgbClr val="003300"/>
                </a:solidFill>
                <a:latin typeface="Palatino" pitchFamily="18" charset="0"/>
                <a:ea typeface="宋体" panose="02010600030101010101" pitchFamily="2" charset="-122"/>
              </a:rPr>
              <a:t>order to study the influence of multi-clearance on the dynamic performance of mechanism, a dynamic model with clearance of mechanism is established based on the system dynamics theory by combining the two-state clearance model of rotating pair. Based on the dynamic model, taking the planar four-link mechanism as the research object, the influence of position and quantity of clearance on acceleration and penetration depth of clearance joint are studied by using ADAMS simulation software. Taking the mean square deviation of rocker acceleration as the quantitative analysis index, all cases of clearance are analyzed quantitatively. The results show that clearance has a great influence on the acceleration of the mechanism. After the system is stabilized, the number and position of clearances will not change the motion state of the journal, and journal and bearing are always in contact. In the case of single clearance, the clearance joint closest to the motor position has the greatest influence on the dynamic response of the mechanism. There are complex coupling effects between multi-clearance joints, and the number of clearances is not the only factor affecting the dynamic performance of the mechanism. The research results have important theoretical guidance value for rational setting of mechanism clearance.</a:t>
            </a:r>
          </a:p>
        </p:txBody>
      </p:sp>
      <p:sp>
        <p:nvSpPr>
          <p:cNvPr id="2062" name="文本框 2061"/>
          <p:cNvSpPr txBox="1"/>
          <p:nvPr/>
        </p:nvSpPr>
        <p:spPr>
          <a:xfrm>
            <a:off x="3474625" y="366538"/>
            <a:ext cx="30327600" cy="4184679"/>
          </a:xfrm>
          <a:prstGeom prst="rect">
            <a:avLst/>
          </a:prstGeom>
          <a:noFill/>
          <a:ln w="12700">
            <a:noFill/>
          </a:ln>
        </p:spPr>
        <p:txBody>
          <a:bodyPr lIns="69568" tIns="69568" rIns="69568" bIns="69568">
            <a:spAutoFit/>
          </a:bodyPr>
          <a:lstStyle/>
          <a:p>
            <a:pPr algn="ctr" defTabSz="695325">
              <a:spcBef>
                <a:spcPct val="50000"/>
              </a:spcBef>
            </a:pPr>
            <a:r>
              <a:rPr lang="en-US" altLang="zh-CN" sz="8100" dirty="0">
                <a:solidFill>
                  <a:schemeClr val="accent1"/>
                </a:solidFill>
                <a:ea typeface="宋体" panose="02010600030101010101" pitchFamily="2" charset="-122"/>
              </a:rPr>
              <a:t>Dynamic simulation and analysis of planar four-link mechanism with </a:t>
            </a:r>
            <a:r>
              <a:rPr lang="en-US" altLang="zh-CN" sz="8100" dirty="0" smtClean="0">
                <a:solidFill>
                  <a:schemeClr val="accent1"/>
                </a:solidFill>
                <a:ea typeface="宋体" panose="02010600030101010101" pitchFamily="2" charset="-122"/>
              </a:rPr>
              <a:t>multi-clearance</a:t>
            </a:r>
            <a:endParaRPr lang="en-US" altLang="zh-CN" sz="8100" dirty="0">
              <a:solidFill>
                <a:schemeClr val="accent1"/>
              </a:solidFill>
              <a:ea typeface="宋体" panose="02010600030101010101" pitchFamily="2" charset="-122"/>
            </a:endParaRPr>
          </a:p>
          <a:p>
            <a:pPr algn="ctr" defTabSz="695325">
              <a:spcBef>
                <a:spcPct val="20000"/>
              </a:spcBef>
            </a:pPr>
            <a:r>
              <a:rPr lang="en-US" altLang="zh-CN" sz="4400" dirty="0" err="1" smtClean="0">
                <a:solidFill>
                  <a:srgbClr val="FF66FF"/>
                </a:solidFill>
                <a:latin typeface="Optima Medium" charset="0"/>
                <a:ea typeface="宋体" panose="02010600030101010101" pitchFamily="2" charset="-122"/>
              </a:rPr>
              <a:t>Hou</a:t>
            </a:r>
            <a:r>
              <a:rPr lang="en-US" altLang="zh-CN" sz="4400" dirty="0" smtClean="0">
                <a:solidFill>
                  <a:srgbClr val="FF66FF"/>
                </a:solidFill>
                <a:latin typeface="Optima Medium" charset="0"/>
                <a:ea typeface="宋体" panose="02010600030101010101" pitchFamily="2" charset="-122"/>
              </a:rPr>
              <a:t> </a:t>
            </a:r>
            <a:r>
              <a:rPr lang="en-US" altLang="zh-CN" sz="4400" dirty="0" err="1" smtClean="0">
                <a:solidFill>
                  <a:srgbClr val="FF66FF"/>
                </a:solidFill>
                <a:latin typeface="Optima Medium" charset="0"/>
                <a:ea typeface="宋体" panose="02010600030101010101" pitchFamily="2" charset="-122"/>
              </a:rPr>
              <a:t>Xurui</a:t>
            </a:r>
            <a:r>
              <a:rPr lang="zh-CN" altLang="en-US" sz="4400" dirty="0" smtClean="0">
                <a:solidFill>
                  <a:srgbClr val="FF66FF"/>
                </a:solidFill>
                <a:latin typeface="Optima Medium" charset="0"/>
                <a:ea typeface="宋体" panose="02010600030101010101" pitchFamily="2" charset="-122"/>
              </a:rPr>
              <a:t>，</a:t>
            </a:r>
            <a:r>
              <a:rPr lang="en-US" altLang="zh-CN" sz="4400" dirty="0" smtClean="0">
                <a:solidFill>
                  <a:srgbClr val="FF66FF"/>
                </a:solidFill>
                <a:latin typeface="Optima Medium" charset="0"/>
                <a:ea typeface="宋体" panose="02010600030101010101" pitchFamily="2" charset="-122"/>
              </a:rPr>
              <a:t>Jin Guoguang1,2,*</a:t>
            </a:r>
            <a:r>
              <a:rPr lang="zh-CN" altLang="en-US" sz="4400" dirty="0" smtClean="0">
                <a:solidFill>
                  <a:srgbClr val="FF66FF"/>
                </a:solidFill>
                <a:latin typeface="Optima Medium" charset="0"/>
                <a:ea typeface="宋体" panose="02010600030101010101" pitchFamily="2" charset="-122"/>
              </a:rPr>
              <a:t>，</a:t>
            </a:r>
            <a:r>
              <a:rPr lang="en-US" altLang="zh-CN" sz="4400" dirty="0">
                <a:solidFill>
                  <a:srgbClr val="FF66FF"/>
                </a:solidFill>
                <a:latin typeface="Optima Medium" charset="0"/>
                <a:ea typeface="宋体" panose="02010600030101010101" pitchFamily="2" charset="-122"/>
              </a:rPr>
              <a:t>Wei </a:t>
            </a:r>
            <a:r>
              <a:rPr lang="en-US" altLang="zh-CN" sz="4400" dirty="0" smtClean="0">
                <a:solidFill>
                  <a:srgbClr val="FF66FF"/>
                </a:solidFill>
                <a:latin typeface="Optima Medium" charset="0"/>
                <a:ea typeface="宋体" panose="02010600030101010101" pitchFamily="2" charset="-122"/>
              </a:rPr>
              <a:t>Zhan1,2</a:t>
            </a:r>
            <a:r>
              <a:rPr lang="zh-CN" altLang="en-US" sz="4400" dirty="0" smtClean="0">
                <a:solidFill>
                  <a:srgbClr val="FF66FF"/>
                </a:solidFill>
                <a:latin typeface="Optima Medium" charset="0"/>
                <a:ea typeface="宋体" panose="02010600030101010101" pitchFamily="2" charset="-122"/>
              </a:rPr>
              <a:t>，</a:t>
            </a:r>
            <a:r>
              <a:rPr lang="en-US" altLang="zh-CN" sz="4400" dirty="0">
                <a:solidFill>
                  <a:srgbClr val="FF66FF"/>
                </a:solidFill>
                <a:latin typeface="Optima Medium" charset="0"/>
                <a:ea typeface="宋体" panose="02010600030101010101" pitchFamily="2" charset="-122"/>
              </a:rPr>
              <a:t>Wang </a:t>
            </a:r>
            <a:r>
              <a:rPr lang="en-US" altLang="zh-CN" sz="4400" dirty="0" err="1">
                <a:solidFill>
                  <a:srgbClr val="FF66FF"/>
                </a:solidFill>
                <a:latin typeface="Optima Medium" charset="0"/>
                <a:ea typeface="宋体" panose="02010600030101010101" pitchFamily="2" charset="-122"/>
              </a:rPr>
              <a:t>Zhimin</a:t>
            </a:r>
            <a:endParaRPr lang="zh-CN" altLang="zh-CN" sz="4400" dirty="0">
              <a:solidFill>
                <a:srgbClr val="FF66FF"/>
              </a:solidFill>
              <a:latin typeface="Optima Medium" charset="0"/>
              <a:ea typeface="宋体" panose="02010600030101010101" pitchFamily="2" charset="-122"/>
            </a:endParaRPr>
          </a:p>
          <a:p>
            <a:pPr algn="ctr" defTabSz="695325">
              <a:spcBef>
                <a:spcPct val="20000"/>
              </a:spcBef>
            </a:pPr>
            <a:r>
              <a:rPr lang="en-US" altLang="zh-CN" sz="4000" b="1" dirty="0">
                <a:solidFill>
                  <a:srgbClr val="FF66FF"/>
                </a:solidFill>
                <a:latin typeface="Optima Medium" charset="0"/>
                <a:ea typeface="宋体" panose="02010600030101010101" pitchFamily="2" charset="-122"/>
              </a:rPr>
              <a:t>	School of Mechanical Engineering, </a:t>
            </a:r>
            <a:r>
              <a:rPr lang="en-US" altLang="zh-CN" sz="4000" b="1" dirty="0" err="1">
                <a:solidFill>
                  <a:srgbClr val="FF66FF"/>
                </a:solidFill>
                <a:latin typeface="Optima Medium" charset="0"/>
                <a:ea typeface="宋体" panose="02010600030101010101" pitchFamily="2" charset="-122"/>
              </a:rPr>
              <a:t>Tiangong</a:t>
            </a:r>
            <a:r>
              <a:rPr lang="en-US" altLang="zh-CN" sz="4000" b="1" dirty="0">
                <a:solidFill>
                  <a:srgbClr val="FF66FF"/>
                </a:solidFill>
                <a:latin typeface="Optima Medium" charset="0"/>
                <a:ea typeface="宋体" panose="02010600030101010101" pitchFamily="2" charset="-122"/>
              </a:rPr>
              <a:t> University</a:t>
            </a:r>
          </a:p>
        </p:txBody>
      </p:sp>
      <p:sp>
        <p:nvSpPr>
          <p:cNvPr id="2199" name="文本框 2198"/>
          <p:cNvSpPr txBox="1"/>
          <p:nvPr/>
        </p:nvSpPr>
        <p:spPr>
          <a:xfrm>
            <a:off x="24665176" y="17333732"/>
            <a:ext cx="11158538" cy="7357855"/>
          </a:xfrm>
          <a:prstGeom prst="rect">
            <a:avLst/>
          </a:prstGeom>
          <a:noFill/>
          <a:ln w="12700">
            <a:noFill/>
          </a:ln>
        </p:spPr>
        <p:txBody>
          <a:bodyPr lIns="69568" tIns="69568" rIns="69568" bIns="69568">
            <a:spAutoFit/>
          </a:bodyPr>
          <a:lstStyle/>
          <a:p>
            <a:pPr marL="381000" indent="-381000" defTabSz="695325">
              <a:spcBef>
                <a:spcPct val="50000"/>
              </a:spcBef>
              <a:buNone/>
            </a:pPr>
            <a:r>
              <a:rPr lang="en-US" altLang="zh-CN" sz="3700" b="1" dirty="0" smtClean="0">
                <a:solidFill>
                  <a:srgbClr val="0099FF"/>
                </a:solidFill>
                <a:latin typeface="Optima Medium" charset="0"/>
                <a:ea typeface="宋体" panose="02010600030101010101" pitchFamily="2" charset="-122"/>
              </a:rPr>
              <a:t>4. References</a:t>
            </a:r>
            <a:endParaRPr lang="en-US" altLang="zh-CN" sz="3700" b="1" dirty="0">
              <a:solidFill>
                <a:srgbClr val="0099FF"/>
              </a:solidFill>
              <a:latin typeface="Optima Medium" charset="0"/>
              <a:ea typeface="宋体" panose="02010600030101010101" pitchFamily="2" charset="-122"/>
            </a:endParaRPr>
          </a:p>
          <a:p>
            <a:pPr marL="381000" indent="-381000" algn="just" defTabSz="695325">
              <a:spcBef>
                <a:spcPct val="10000"/>
              </a:spcBef>
            </a:pPr>
            <a:endParaRPr lang="en-US" altLang="zh-CN" sz="1800" dirty="0" smtClean="0">
              <a:solidFill>
                <a:srgbClr val="003300"/>
              </a:solidFill>
              <a:latin typeface="Times" pitchFamily="18" charset="0"/>
              <a:ea typeface="宋体" panose="02010600030101010101" pitchFamily="2" charset="-122"/>
            </a:endParaRPr>
          </a:p>
          <a:p>
            <a:pPr marL="381000" indent="-381000" algn="just" defTabSz="695325">
              <a:spcBef>
                <a:spcPct val="10000"/>
              </a:spcBef>
            </a:pPr>
            <a:r>
              <a:rPr lang="en-US" altLang="zh-CN" sz="1800" dirty="0" smtClean="0">
                <a:solidFill>
                  <a:srgbClr val="003300"/>
                </a:solidFill>
                <a:latin typeface="Times" pitchFamily="18" charset="0"/>
                <a:ea typeface="宋体" panose="02010600030101010101" pitchFamily="2" charset="-122"/>
              </a:rPr>
              <a:t>[1] Bai </a:t>
            </a:r>
            <a:r>
              <a:rPr lang="en-US" altLang="zh-CN" sz="1800" dirty="0">
                <a:solidFill>
                  <a:srgbClr val="003300"/>
                </a:solidFill>
                <a:latin typeface="Times" pitchFamily="18" charset="0"/>
                <a:ea typeface="宋体" panose="02010600030101010101" pitchFamily="2" charset="-122"/>
              </a:rPr>
              <a:t>Z F, Sun Y. A study on dynamics of planar </a:t>
            </a:r>
            <a:r>
              <a:rPr lang="en-US" altLang="zh-CN" sz="1800" dirty="0" err="1">
                <a:solidFill>
                  <a:srgbClr val="003300"/>
                </a:solidFill>
                <a:latin typeface="Times" pitchFamily="18" charset="0"/>
                <a:ea typeface="宋体" panose="02010600030101010101" pitchFamily="2" charset="-122"/>
              </a:rPr>
              <a:t>multibody</a:t>
            </a:r>
            <a:r>
              <a:rPr lang="en-US" altLang="zh-CN" sz="1800" dirty="0">
                <a:solidFill>
                  <a:srgbClr val="003300"/>
                </a:solidFill>
                <a:latin typeface="Times" pitchFamily="18" charset="0"/>
                <a:ea typeface="宋体" panose="02010600030101010101" pitchFamily="2" charset="-122"/>
              </a:rPr>
              <a:t> mechanical systems with multiple revolute clearance joints[J]. European Journal of Mechanics/A Solids,2016,60: 95-111.</a:t>
            </a:r>
            <a:endParaRPr lang="zh-CN" altLang="zh-CN" sz="1800" dirty="0">
              <a:solidFill>
                <a:srgbClr val="003300"/>
              </a:solidFill>
              <a:latin typeface="Times" pitchFamily="18" charset="0"/>
              <a:ea typeface="宋体" panose="02010600030101010101" pitchFamily="2" charset="-122"/>
            </a:endParaRPr>
          </a:p>
          <a:p>
            <a:pPr marL="381000" indent="-381000" algn="just" defTabSz="695325">
              <a:spcBef>
                <a:spcPct val="10000"/>
              </a:spcBef>
            </a:pPr>
            <a:r>
              <a:rPr lang="en-US" altLang="zh-CN" sz="1800" dirty="0" smtClean="0">
                <a:solidFill>
                  <a:srgbClr val="003300"/>
                </a:solidFill>
                <a:latin typeface="Times" pitchFamily="18" charset="0"/>
                <a:ea typeface="宋体" panose="02010600030101010101" pitchFamily="2" charset="-122"/>
              </a:rPr>
              <a:t>[2] </a:t>
            </a:r>
            <a:r>
              <a:rPr lang="en-US" altLang="zh-CN" sz="1800" dirty="0">
                <a:solidFill>
                  <a:srgbClr val="003300"/>
                </a:solidFill>
                <a:latin typeface="Times" pitchFamily="18" charset="0"/>
                <a:ea typeface="宋体" panose="02010600030101010101" pitchFamily="2" charset="-122"/>
              </a:rPr>
              <a:t>Liu C, </a:t>
            </a:r>
            <a:r>
              <a:rPr lang="en-US" altLang="zh-CN" sz="1800" dirty="0" err="1">
                <a:solidFill>
                  <a:srgbClr val="003300"/>
                </a:solidFill>
                <a:latin typeface="Times" pitchFamily="18" charset="0"/>
                <a:ea typeface="宋体" panose="02010600030101010101" pitchFamily="2" charset="-122"/>
              </a:rPr>
              <a:t>Ke</a:t>
            </a:r>
            <a:r>
              <a:rPr lang="en-US" altLang="zh-CN" sz="1800" dirty="0">
                <a:solidFill>
                  <a:srgbClr val="003300"/>
                </a:solidFill>
                <a:latin typeface="Times" pitchFamily="18" charset="0"/>
                <a:ea typeface="宋体" panose="02010600030101010101" pitchFamily="2" charset="-122"/>
              </a:rPr>
              <a:t> Z, Lei Y. The compliance contact model of cylindrical joints with clearances[J]. </a:t>
            </a:r>
            <a:r>
              <a:rPr lang="en-US" altLang="zh-CN" sz="1800" dirty="0" err="1">
                <a:solidFill>
                  <a:srgbClr val="003300"/>
                </a:solidFill>
                <a:latin typeface="Times" pitchFamily="18" charset="0"/>
                <a:ea typeface="宋体" panose="02010600030101010101" pitchFamily="2" charset="-122"/>
              </a:rPr>
              <a:t>Acta</a:t>
            </a:r>
            <a:r>
              <a:rPr lang="en-US" altLang="zh-CN" sz="1800" dirty="0">
                <a:solidFill>
                  <a:srgbClr val="003300"/>
                </a:solidFill>
                <a:latin typeface="Times" pitchFamily="18" charset="0"/>
                <a:ea typeface="宋体" panose="02010600030101010101" pitchFamily="2" charset="-122"/>
              </a:rPr>
              <a:t> </a:t>
            </a:r>
            <a:r>
              <a:rPr lang="en-US" altLang="zh-CN" sz="1800" dirty="0" err="1">
                <a:solidFill>
                  <a:srgbClr val="003300"/>
                </a:solidFill>
                <a:latin typeface="Times" pitchFamily="18" charset="0"/>
                <a:ea typeface="宋体" panose="02010600030101010101" pitchFamily="2" charset="-122"/>
              </a:rPr>
              <a:t>Mechanica</a:t>
            </a:r>
            <a:r>
              <a:rPr lang="en-US" altLang="zh-CN" sz="1800" dirty="0">
                <a:solidFill>
                  <a:srgbClr val="003300"/>
                </a:solidFill>
                <a:latin typeface="Times" pitchFamily="18" charset="0"/>
                <a:ea typeface="宋体" panose="02010600030101010101" pitchFamily="2" charset="-122"/>
              </a:rPr>
              <a:t> </a:t>
            </a:r>
            <a:r>
              <a:rPr lang="en-US" altLang="zh-CN" sz="1800" dirty="0" err="1">
                <a:solidFill>
                  <a:srgbClr val="003300"/>
                </a:solidFill>
                <a:latin typeface="Times" pitchFamily="18" charset="0"/>
                <a:ea typeface="宋体" panose="02010600030101010101" pitchFamily="2" charset="-122"/>
              </a:rPr>
              <a:t>Sinica</a:t>
            </a:r>
            <a:r>
              <a:rPr lang="en-US" altLang="zh-CN" sz="1800" dirty="0">
                <a:solidFill>
                  <a:srgbClr val="003300"/>
                </a:solidFill>
                <a:latin typeface="Times" pitchFamily="18" charset="0"/>
                <a:ea typeface="宋体" panose="02010600030101010101" pitchFamily="2" charset="-122"/>
              </a:rPr>
              <a:t>, 2005, 21(5): 451-458</a:t>
            </a:r>
            <a:r>
              <a:rPr lang="en-US" altLang="zh-CN" sz="1800" dirty="0" smtClean="0">
                <a:solidFill>
                  <a:srgbClr val="003300"/>
                </a:solidFill>
                <a:latin typeface="Times" pitchFamily="18" charset="0"/>
                <a:ea typeface="宋体" panose="02010600030101010101" pitchFamily="2" charset="-122"/>
              </a:rPr>
              <a:t>.</a:t>
            </a:r>
          </a:p>
          <a:p>
            <a:pPr lvl="0"/>
            <a:r>
              <a:rPr lang="en-US" altLang="zh-CN" sz="1800" dirty="0" smtClean="0"/>
              <a:t>[3] </a:t>
            </a:r>
            <a:r>
              <a:rPr lang="en-US" altLang="zh-CN" sz="1800" dirty="0" err="1" smtClean="0"/>
              <a:t>Varedi</a:t>
            </a:r>
            <a:r>
              <a:rPr lang="en-US" altLang="zh-CN" sz="1800" dirty="0" smtClean="0"/>
              <a:t> </a:t>
            </a:r>
            <a:r>
              <a:rPr lang="en-US" altLang="zh-CN" sz="1800" dirty="0"/>
              <a:t>S M, </a:t>
            </a:r>
            <a:r>
              <a:rPr lang="en-US" altLang="zh-CN" sz="1800" dirty="0" err="1"/>
              <a:t>Daniali</a:t>
            </a:r>
            <a:r>
              <a:rPr lang="en-US" altLang="zh-CN" sz="1800" dirty="0"/>
              <a:t> H M, </a:t>
            </a:r>
            <a:r>
              <a:rPr lang="en-US" altLang="zh-CN" sz="1800" dirty="0" err="1"/>
              <a:t>Dardel</a:t>
            </a:r>
            <a:r>
              <a:rPr lang="en-US" altLang="zh-CN" sz="1800" dirty="0"/>
              <a:t> M, et al. </a:t>
            </a:r>
            <a:r>
              <a:rPr lang="en-US" altLang="zh-CN" sz="1800" dirty="0">
                <a:hlinkClick r:id="rId3"/>
              </a:rPr>
              <a:t>Optimal dynamic design of a planar slider-crank mechanism with a joint clearance</a:t>
            </a:r>
            <a:r>
              <a:rPr lang="en-US" altLang="zh-CN" sz="1800" dirty="0"/>
              <a:t>[J]. Mechanism and Machine Theory, 2015, 86: 191-200.</a:t>
            </a:r>
            <a:endParaRPr lang="zh-CN" altLang="zh-CN" sz="1800" dirty="0"/>
          </a:p>
          <a:p>
            <a:pPr marL="381000" lvl="0" indent="-381000" algn="just" defTabSz="695325">
              <a:spcBef>
                <a:spcPct val="10000"/>
              </a:spcBef>
            </a:pPr>
            <a:r>
              <a:rPr lang="en-US" altLang="zh-CN" sz="1800" u="sng" dirty="0" smtClean="0"/>
              <a:t>[4</a:t>
            </a:r>
            <a:r>
              <a:rPr lang="en-US" altLang="zh-CN" sz="1800" dirty="0">
                <a:solidFill>
                  <a:srgbClr val="003300"/>
                </a:solidFill>
                <a:latin typeface="Times" pitchFamily="18" charset="0"/>
                <a:ea typeface="宋体" panose="02010600030101010101" pitchFamily="2" charset="-122"/>
              </a:rPr>
              <a:t>] </a:t>
            </a:r>
            <a:r>
              <a:rPr lang="en-US" altLang="zh-CN" sz="1800" dirty="0" err="1">
                <a:solidFill>
                  <a:srgbClr val="003300"/>
                </a:solidFill>
                <a:latin typeface="Times" pitchFamily="18" charset="0"/>
                <a:ea typeface="宋体" panose="02010600030101010101" pitchFamily="2" charset="-122"/>
              </a:rPr>
              <a:t>Akhadkar</a:t>
            </a:r>
            <a:r>
              <a:rPr lang="en-US" altLang="zh-CN" sz="1800" dirty="0">
                <a:solidFill>
                  <a:srgbClr val="003300"/>
                </a:solidFill>
                <a:latin typeface="Times" pitchFamily="18" charset="0"/>
                <a:ea typeface="宋体" panose="02010600030101010101" pitchFamily="2" charset="-122"/>
              </a:rPr>
              <a:t> N, </a:t>
            </a:r>
            <a:r>
              <a:rPr lang="en-US" altLang="zh-CN" sz="1800" dirty="0" err="1">
                <a:solidFill>
                  <a:srgbClr val="003300"/>
                </a:solidFill>
                <a:latin typeface="Times" pitchFamily="18" charset="0"/>
                <a:ea typeface="宋体" panose="02010600030101010101" pitchFamily="2" charset="-122"/>
              </a:rPr>
              <a:t>Acary</a:t>
            </a:r>
            <a:r>
              <a:rPr lang="en-US" altLang="zh-CN" sz="1800" dirty="0">
                <a:solidFill>
                  <a:srgbClr val="003300"/>
                </a:solidFill>
                <a:latin typeface="Times" pitchFamily="18" charset="0"/>
                <a:ea typeface="宋体" panose="02010600030101010101" pitchFamily="2" charset="-122"/>
              </a:rPr>
              <a:t> V, </a:t>
            </a:r>
            <a:r>
              <a:rPr lang="en-US" altLang="zh-CN" sz="1800" dirty="0" err="1">
                <a:solidFill>
                  <a:srgbClr val="003300"/>
                </a:solidFill>
                <a:latin typeface="Times" pitchFamily="18" charset="0"/>
                <a:ea typeface="宋体" panose="02010600030101010101" pitchFamily="2" charset="-122"/>
              </a:rPr>
              <a:t>Brogliato</a:t>
            </a:r>
            <a:r>
              <a:rPr lang="en-US" altLang="zh-CN" sz="1800" dirty="0">
                <a:solidFill>
                  <a:srgbClr val="003300"/>
                </a:solidFill>
                <a:latin typeface="Times" pitchFamily="18" charset="0"/>
                <a:ea typeface="宋体" panose="02010600030101010101" pitchFamily="2" charset="-122"/>
              </a:rPr>
              <a:t> B. Analysis of collocated feedback controllers for four-bar planar mechanisms with joint clearances[J]. </a:t>
            </a:r>
            <a:r>
              <a:rPr lang="en-US" altLang="zh-CN" sz="1800" dirty="0" err="1">
                <a:solidFill>
                  <a:srgbClr val="003300"/>
                </a:solidFill>
                <a:latin typeface="Times" pitchFamily="18" charset="0"/>
                <a:ea typeface="宋体" panose="02010600030101010101" pitchFamily="2" charset="-122"/>
              </a:rPr>
              <a:t>Multibody</a:t>
            </a:r>
            <a:r>
              <a:rPr lang="en-US" altLang="zh-CN" sz="1800" dirty="0">
                <a:solidFill>
                  <a:srgbClr val="003300"/>
                </a:solidFill>
                <a:latin typeface="Times" pitchFamily="18" charset="0"/>
                <a:ea typeface="宋体" panose="02010600030101010101" pitchFamily="2" charset="-122"/>
              </a:rPr>
              <a:t> System Dynamics, 2015, 38(2): 1-36.</a:t>
            </a:r>
            <a:endParaRPr lang="zh-CN" altLang="zh-CN" sz="1800" dirty="0">
              <a:solidFill>
                <a:srgbClr val="003300"/>
              </a:solidFill>
              <a:latin typeface="Times" pitchFamily="18" charset="0"/>
              <a:ea typeface="宋体" panose="02010600030101010101" pitchFamily="2" charset="-122"/>
            </a:endParaRPr>
          </a:p>
          <a:p>
            <a:pPr marL="381000" lvl="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[5] Flores P. Modeling and simulation of wear in revolute clearance joints in </a:t>
            </a:r>
            <a:r>
              <a:rPr lang="en-US" altLang="zh-CN" sz="1800" dirty="0" err="1">
                <a:solidFill>
                  <a:srgbClr val="003300"/>
                </a:solidFill>
                <a:latin typeface="Times" pitchFamily="18" charset="0"/>
                <a:ea typeface="宋体" panose="02010600030101010101" pitchFamily="2" charset="-122"/>
              </a:rPr>
              <a:t>multibody</a:t>
            </a:r>
            <a:r>
              <a:rPr lang="en-US" altLang="zh-CN" sz="1800" dirty="0">
                <a:solidFill>
                  <a:srgbClr val="003300"/>
                </a:solidFill>
                <a:latin typeface="Times" pitchFamily="18" charset="0"/>
                <a:ea typeface="宋体" panose="02010600030101010101" pitchFamily="2" charset="-122"/>
              </a:rPr>
              <a:t> systems[J]. Mechanism and Machine Theory, 2009, 44(6): 1211-1222.</a:t>
            </a:r>
            <a:endParaRPr lang="zh-CN" altLang="zh-CN" sz="1800" dirty="0">
              <a:solidFill>
                <a:srgbClr val="003300"/>
              </a:solidFill>
              <a:latin typeface="Times" pitchFamily="18" charset="0"/>
              <a:ea typeface="宋体" panose="02010600030101010101" pitchFamily="2" charset="-122"/>
            </a:endParaRPr>
          </a:p>
          <a:p>
            <a:pPr marL="381000" lvl="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[6] Marques F, Isaac F, </a:t>
            </a:r>
            <a:r>
              <a:rPr lang="en-US" altLang="zh-CN" sz="1800" dirty="0" err="1">
                <a:solidFill>
                  <a:srgbClr val="003300"/>
                </a:solidFill>
                <a:latin typeface="Times" pitchFamily="18" charset="0"/>
                <a:ea typeface="宋体" panose="02010600030101010101" pitchFamily="2" charset="-122"/>
              </a:rPr>
              <a:t>Dourado</a:t>
            </a:r>
            <a:r>
              <a:rPr lang="en-US" altLang="zh-CN" sz="1800" dirty="0">
                <a:solidFill>
                  <a:srgbClr val="003300"/>
                </a:solidFill>
                <a:latin typeface="Times" pitchFamily="18" charset="0"/>
                <a:ea typeface="宋体" panose="02010600030101010101" pitchFamily="2" charset="-122"/>
              </a:rPr>
              <a:t> N, et al. An enhanced formulation to model spatial revolute joints with radial and axial clearances[J]. Mechanism and Machine Theory, 2017, 116: 123-144.</a:t>
            </a:r>
            <a:endParaRPr lang="zh-CN" altLang="zh-CN" sz="1800" dirty="0">
              <a:solidFill>
                <a:srgbClr val="003300"/>
              </a:solidFill>
              <a:latin typeface="Times" pitchFamily="18" charset="0"/>
              <a:ea typeface="宋体" panose="02010600030101010101" pitchFamily="2" charset="-122"/>
            </a:endParaRPr>
          </a:p>
          <a:p>
            <a:pPr marL="381000" lvl="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[7] Yao X, </a:t>
            </a:r>
            <a:r>
              <a:rPr lang="en-US" altLang="zh-CN" sz="1800" dirty="0" err="1">
                <a:solidFill>
                  <a:srgbClr val="003300"/>
                </a:solidFill>
                <a:latin typeface="Times" pitchFamily="18" charset="0"/>
                <a:ea typeface="宋体" panose="02010600030101010101" pitchFamily="2" charset="-122"/>
              </a:rPr>
              <a:t>Guo</a:t>
            </a:r>
            <a:r>
              <a:rPr lang="en-US" altLang="zh-CN" sz="1800" dirty="0">
                <a:solidFill>
                  <a:srgbClr val="003300"/>
                </a:solidFill>
                <a:latin typeface="Times" pitchFamily="18" charset="0"/>
                <a:ea typeface="宋体" panose="02010600030101010101" pitchFamily="2" charset="-122"/>
              </a:rPr>
              <a:t> X, Feng Y B, et al. Dynamic analysis for planar beam with clearance joint[J]. Journal of Sound and Vibration, 2015, 339: 324-341.</a:t>
            </a:r>
            <a:endParaRPr lang="zh-CN" altLang="zh-CN" sz="1800" dirty="0">
              <a:solidFill>
                <a:srgbClr val="003300"/>
              </a:solidFill>
              <a:latin typeface="Times" pitchFamily="18" charset="0"/>
              <a:ea typeface="宋体" panose="02010600030101010101" pitchFamily="2" charset="-122"/>
            </a:endParaRPr>
          </a:p>
          <a:p>
            <a:pPr marL="381000" lvl="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[8] Wang H, Zheng X S, Zhou T, et al. Dynamic modeling and characteristic analysis of crank slider mechanism with multi clearance [J]. Journal of natural science of Heilongjiang University, 2021, 38 (02): 218-227.</a:t>
            </a:r>
            <a:endParaRPr lang="zh-CN" altLang="zh-CN" sz="1800" dirty="0">
              <a:solidFill>
                <a:srgbClr val="003300"/>
              </a:solidFill>
              <a:latin typeface="Times" pitchFamily="18" charset="0"/>
              <a:ea typeface="宋体" panose="02010600030101010101" pitchFamily="2" charset="-122"/>
            </a:endParaRPr>
          </a:p>
          <a:p>
            <a:pPr marL="381000" lvl="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[9] Wan Q, Liu G, Song C Y, et al. Study on dynamic characteristics of actuator drive system with multiple clearance hinges [J]. Journal of Northwest University of technology, 2020, 38 (05): 994-1000.</a:t>
            </a:r>
            <a:endParaRPr lang="zh-CN" altLang="zh-CN" sz="1800" dirty="0">
              <a:solidFill>
                <a:srgbClr val="003300"/>
              </a:solidFill>
              <a:latin typeface="Times" pitchFamily="18" charset="0"/>
              <a:ea typeface="宋体" panose="02010600030101010101" pitchFamily="2" charset="-122"/>
            </a:endParaRPr>
          </a:p>
          <a:p>
            <a:pPr marL="381000" lvl="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[10] Sui X, Han J Y, Liu B, et al. Nonlinear dynamics analysis of rudder surface with clearance [j]. Missile and space transportation technology, 2020 (03): 107-110+116.</a:t>
            </a:r>
            <a:endParaRPr lang="zh-CN" altLang="zh-CN" sz="1800" dirty="0">
              <a:solidFill>
                <a:srgbClr val="003300"/>
              </a:solidFill>
              <a:latin typeface="Times" pitchFamily="18" charset="0"/>
              <a:ea typeface="宋体" panose="02010600030101010101" pitchFamily="2" charset="-122"/>
            </a:endParaRPr>
          </a:p>
          <a:p>
            <a:pPr marL="381000" indent="-381000" algn="just" defTabSz="695325">
              <a:spcBef>
                <a:spcPct val="10000"/>
              </a:spcBef>
            </a:pPr>
            <a:r>
              <a:rPr lang="en-US" altLang="zh-CN" sz="1800" dirty="0">
                <a:solidFill>
                  <a:srgbClr val="003300"/>
                </a:solidFill>
                <a:latin typeface="Times" pitchFamily="18" charset="0"/>
                <a:ea typeface="宋体" panose="02010600030101010101" pitchFamily="2" charset="-122"/>
              </a:rPr>
              <a:t/>
            </a:r>
            <a:br>
              <a:rPr lang="en-US" altLang="zh-CN" sz="1800" dirty="0">
                <a:solidFill>
                  <a:srgbClr val="003300"/>
                </a:solidFill>
                <a:latin typeface="Times" pitchFamily="18" charset="0"/>
                <a:ea typeface="宋体" panose="02010600030101010101" pitchFamily="2" charset="-122"/>
              </a:rPr>
            </a:br>
            <a:endParaRPr lang="zh-CN" altLang="zh-CN" sz="1800" dirty="0">
              <a:solidFill>
                <a:srgbClr val="003300"/>
              </a:solidFill>
              <a:latin typeface="Times" pitchFamily="18" charset="0"/>
              <a:ea typeface="宋体" panose="02010600030101010101" pitchFamily="2" charset="-122"/>
            </a:endParaRPr>
          </a:p>
        </p:txBody>
      </p:sp>
      <p:graphicFrame>
        <p:nvGraphicFramePr>
          <p:cNvPr id="2140" name="对象 2139"/>
          <p:cNvGraphicFramePr/>
          <p:nvPr/>
        </p:nvGraphicFramePr>
        <p:xfrm>
          <a:off x="17865725" y="13625513"/>
          <a:ext cx="80963" cy="180975"/>
        </p:xfrm>
        <a:graphic>
          <a:graphicData uri="http://schemas.openxmlformats.org/presentationml/2006/ole">
            <mc:AlternateContent xmlns:mc="http://schemas.openxmlformats.org/markup-compatibility/2006">
              <mc:Choice xmlns:v="urn:schemas-microsoft-com:vml" Requires="v">
                <p:oleObj spid="_x0000_s3088" r:id="rId4" imgW="114300" imgH="215265" progId="Equation.3">
                  <p:embed/>
                </p:oleObj>
              </mc:Choice>
              <mc:Fallback>
                <p:oleObj r:id="rId4" imgW="114300" imgH="215265" progId="Equation.3">
                  <p:embed/>
                  <p:pic>
                    <p:nvPicPr>
                      <p:cNvPr id="0" name="图片 3076"/>
                      <p:cNvPicPr/>
                      <p:nvPr/>
                    </p:nvPicPr>
                    <p:blipFill>
                      <a:blip r:embed="rId5"/>
                      <a:stretch>
                        <a:fillRect/>
                      </a:stretch>
                    </p:blipFill>
                    <p:spPr>
                      <a:xfrm>
                        <a:off x="17865725" y="13625513"/>
                        <a:ext cx="80963" cy="180975"/>
                      </a:xfrm>
                      <a:prstGeom prst="rect">
                        <a:avLst/>
                      </a:prstGeom>
                      <a:noFill/>
                      <a:ln w="38100">
                        <a:noFill/>
                        <a:miter/>
                      </a:ln>
                    </p:spPr>
                  </p:pic>
                </p:oleObj>
              </mc:Fallback>
            </mc:AlternateContent>
          </a:graphicData>
        </a:graphic>
      </p:graphicFrame>
      <p:sp>
        <p:nvSpPr>
          <p:cNvPr id="2427" name="文本框 2426"/>
          <p:cNvSpPr txBox="1"/>
          <p:nvPr/>
        </p:nvSpPr>
        <p:spPr>
          <a:xfrm>
            <a:off x="1627169" y="8882515"/>
            <a:ext cx="5661025" cy="637540"/>
          </a:xfrm>
          <a:prstGeom prst="rect">
            <a:avLst/>
          </a:prstGeom>
          <a:noFill/>
          <a:ln w="9525">
            <a:noFill/>
          </a:ln>
        </p:spPr>
        <p:txBody>
          <a:bodyPr lIns="69568" tIns="34784" rIns="69568" bIns="34784">
            <a:spAutoFit/>
          </a:bodyPr>
          <a:lstStyle/>
          <a:p>
            <a:pPr defTabSz="695325">
              <a:spcBef>
                <a:spcPct val="50000"/>
              </a:spcBef>
            </a:pPr>
            <a:r>
              <a:rPr lang="en-US" altLang="zh-CN" sz="3700" b="1" dirty="0">
                <a:solidFill>
                  <a:srgbClr val="0099FF"/>
                </a:solidFill>
                <a:latin typeface="Optima Medium" charset="0"/>
                <a:ea typeface="宋体" panose="02010600030101010101" pitchFamily="2" charset="-122"/>
              </a:rPr>
              <a:t>1. </a:t>
            </a:r>
            <a:r>
              <a:rPr lang="en-US" altLang="zh-CN" sz="3700" b="1" dirty="0" smtClean="0">
                <a:solidFill>
                  <a:srgbClr val="0099FF"/>
                </a:solidFill>
                <a:latin typeface="Optima Medium" charset="0"/>
                <a:ea typeface="宋体" panose="02010600030101010101" pitchFamily="2" charset="-122"/>
              </a:rPr>
              <a:t>Introduction </a:t>
            </a:r>
            <a:endParaRPr lang="en-US" altLang="zh-CN" sz="3700" b="1" dirty="0">
              <a:solidFill>
                <a:srgbClr val="0099FF"/>
              </a:solidFill>
              <a:latin typeface="Optima Medium" charset="0"/>
              <a:ea typeface="宋体" panose="02010600030101010101" pitchFamily="2" charset="-122"/>
            </a:endParaRPr>
          </a:p>
        </p:txBody>
      </p:sp>
      <p:sp>
        <p:nvSpPr>
          <p:cNvPr id="2435" name="文本框 2434"/>
          <p:cNvSpPr txBox="1"/>
          <p:nvPr/>
        </p:nvSpPr>
        <p:spPr>
          <a:xfrm>
            <a:off x="1452953" y="10325683"/>
            <a:ext cx="6599862" cy="15183074"/>
          </a:xfrm>
          <a:prstGeom prst="rect">
            <a:avLst/>
          </a:prstGeom>
          <a:noFill/>
          <a:ln w="12700">
            <a:noFill/>
          </a:ln>
        </p:spPr>
        <p:txBody>
          <a:bodyPr wrap="square" lIns="69568" tIns="69568" rIns="69568" bIns="69568">
            <a:spAutoFit/>
          </a:bodyPr>
          <a:lstStyle/>
          <a:p>
            <a:pPr algn="just" defTabSz="695325">
              <a:spcBef>
                <a:spcPct val="50000"/>
              </a:spcBef>
              <a:tabLst>
                <a:tab pos="386080" algn="l"/>
              </a:tabLst>
            </a:pPr>
            <a:r>
              <a:rPr lang="en-US" altLang="zh-CN" sz="2300" dirty="0" smtClean="0">
                <a:solidFill>
                  <a:srgbClr val="003300"/>
                </a:solidFill>
                <a:latin typeface="Palatino" pitchFamily="18" charset="0"/>
                <a:ea typeface="宋体" panose="02010600030101010101" pitchFamily="2" charset="-122"/>
              </a:rPr>
              <a:t>.</a:t>
            </a:r>
            <a:r>
              <a:rPr lang="en-US" altLang="zh-CN" sz="2300" dirty="0">
                <a:solidFill>
                  <a:srgbClr val="003300"/>
                </a:solidFill>
                <a:latin typeface="Palatino" pitchFamily="18" charset="0"/>
                <a:ea typeface="宋体" panose="02010600030101010101" pitchFamily="2" charset="-122"/>
              </a:rPr>
              <a:t>In recent </a:t>
            </a:r>
            <a:r>
              <a:rPr lang="en-US" altLang="zh-CN" sz="2300" dirty="0" smtClean="0">
                <a:solidFill>
                  <a:srgbClr val="003300"/>
                </a:solidFill>
                <a:latin typeface="Palatino" pitchFamily="18" charset="0"/>
                <a:ea typeface="宋体" panose="02010600030101010101" pitchFamily="2" charset="-122"/>
              </a:rPr>
              <a:t>years   </a:t>
            </a:r>
            <a:r>
              <a:rPr lang="en-US" altLang="zh-CN" sz="2300" dirty="0">
                <a:solidFill>
                  <a:srgbClr val="003300"/>
                </a:solidFill>
                <a:latin typeface="Palatino" pitchFamily="18" charset="0"/>
                <a:ea typeface="宋体" panose="02010600030101010101" pitchFamily="2" charset="-122"/>
              </a:rPr>
              <a:t>The clearance size of kinematic pair is affected by design error, assembly error and wear. The size, position and quantity of clearance have a great influence on the operation accuracy of mechanism. In order to improve the kinematic accuracy and service life of mechanism, it is of great significance to study the dynamics of mechanism with </a:t>
            </a:r>
            <a:r>
              <a:rPr lang="en-US" altLang="zh-CN" sz="2300" dirty="0" smtClean="0">
                <a:solidFill>
                  <a:srgbClr val="003300"/>
                </a:solidFill>
                <a:latin typeface="Palatino" pitchFamily="18" charset="0"/>
                <a:ea typeface="宋体" panose="02010600030101010101" pitchFamily="2" charset="-122"/>
              </a:rPr>
              <a:t>clearance.</a:t>
            </a:r>
          </a:p>
          <a:p>
            <a:pPr algn="just"/>
            <a:r>
              <a:rPr lang="en-US" altLang="zh-CN" sz="2300" dirty="0" smtClean="0">
                <a:solidFill>
                  <a:srgbClr val="003300"/>
                </a:solidFill>
                <a:latin typeface="Palatino" pitchFamily="18" charset="0"/>
                <a:ea typeface="宋体" panose="02010600030101010101" pitchFamily="2" charset="-122"/>
              </a:rPr>
              <a:t> Bai Z F et al.[1] studied the dynamic response of multi-body mechanical system with multiple rotating clearance joints by numerical method. Liu C et al.[2] analyzed the elastic force among cylindrical joints with clearance, and put forward an elastic force model with wider application range and higher accuracy. Taking crank-slider mechanism as the research object, </a:t>
            </a:r>
            <a:r>
              <a:rPr lang="en-US" altLang="zh-CN" sz="2300" dirty="0" err="1" smtClean="0">
                <a:solidFill>
                  <a:srgbClr val="003300"/>
                </a:solidFill>
                <a:latin typeface="Palatino" pitchFamily="18" charset="0"/>
                <a:ea typeface="宋体" panose="02010600030101010101" pitchFamily="2" charset="-122"/>
              </a:rPr>
              <a:t>Varedi</a:t>
            </a:r>
            <a:r>
              <a:rPr lang="en-US" altLang="zh-CN" sz="2300" dirty="0" smtClean="0">
                <a:solidFill>
                  <a:srgbClr val="003300"/>
                </a:solidFill>
                <a:latin typeface="Palatino" pitchFamily="18" charset="0"/>
                <a:ea typeface="宋体" panose="02010600030101010101" pitchFamily="2" charset="-122"/>
              </a:rPr>
              <a:t> S et al.[3] optimized the mass distribution of mechanism and relieved the impact of clearance impact force on mechanism based on PSO algorithm. </a:t>
            </a:r>
            <a:r>
              <a:rPr lang="en-US" altLang="zh-CN" sz="2300" dirty="0" err="1" smtClean="0">
                <a:solidFill>
                  <a:srgbClr val="003300"/>
                </a:solidFill>
                <a:latin typeface="Palatino" pitchFamily="18" charset="0"/>
                <a:ea typeface="宋体" panose="02010600030101010101" pitchFamily="2" charset="-122"/>
              </a:rPr>
              <a:t>Akhadkar</a:t>
            </a:r>
            <a:r>
              <a:rPr lang="en-US" altLang="zh-CN" sz="2300" dirty="0" smtClean="0">
                <a:solidFill>
                  <a:srgbClr val="003300"/>
                </a:solidFill>
                <a:latin typeface="Palatino" pitchFamily="18" charset="0"/>
                <a:ea typeface="宋体" panose="02010600030101010101" pitchFamily="2" charset="-122"/>
              </a:rPr>
              <a:t> N et al.[4] analyzed the influence of joint clearance on mechanism performance when a joint is driven by state feedback controller. Flores P [5] analyzed wear phenomenon of joint with clearance. Marques F et al.[6] put forward an improved formula for modeling space rotating hinge with radial and axial clearance. Yao X et al.[7] conducted a dynamic modeling analysis on a plane beam with clearance hinges. Wang H et al.[8] dynamically modeled multi-clearance crank-slider mechanism and analyzed chaotic effect of the mechanism. Wan Q et al.[9] studied dynamic characteristics of steering gear drive system with multiple clearance hinges. Sui X et al.[10] established dynamic model of steering gear with clearance and analyzed non-linear dynamic behavior of the system.</a:t>
            </a:r>
            <a:endParaRPr lang="zh-CN" altLang="zh-CN" sz="2300" dirty="0" smtClean="0">
              <a:solidFill>
                <a:srgbClr val="003300"/>
              </a:solidFill>
              <a:latin typeface="Palatino" pitchFamily="18" charset="0"/>
              <a:ea typeface="宋体" panose="02010600030101010101" pitchFamily="2" charset="-122"/>
            </a:endParaRPr>
          </a:p>
          <a:p>
            <a:pPr algn="just"/>
            <a:r>
              <a:rPr lang="en-US" altLang="zh-CN" sz="2300" dirty="0" smtClean="0">
                <a:solidFill>
                  <a:srgbClr val="003300"/>
                </a:solidFill>
                <a:latin typeface="Palatino" pitchFamily="18" charset="0"/>
                <a:ea typeface="宋体" panose="02010600030101010101" pitchFamily="2" charset="-122"/>
              </a:rPr>
              <a:t>This </a:t>
            </a:r>
            <a:r>
              <a:rPr lang="en-US" altLang="zh-CN" sz="2300" dirty="0">
                <a:solidFill>
                  <a:srgbClr val="003300"/>
                </a:solidFill>
                <a:latin typeface="Palatino" pitchFamily="18" charset="0"/>
                <a:ea typeface="宋体" panose="02010600030101010101" pitchFamily="2" charset="-122"/>
              </a:rPr>
              <a:t>paper takes the planar four-link mechanism as the research object, and establishes the two-state collision model. Then, the collision model is embedded into the system dynamics equations, and the influence of the position and quantity of the clearance on the acceleration of the mechanism and the puncture depth of the clearance joint is analyzed.</a:t>
            </a:r>
            <a:endParaRPr lang="zh-CN" altLang="zh-CN" sz="2300" dirty="0">
              <a:solidFill>
                <a:srgbClr val="003300"/>
              </a:solidFill>
              <a:latin typeface="Palatino" pitchFamily="18" charset="0"/>
              <a:ea typeface="宋体" panose="02010600030101010101" pitchFamily="2" charset="-122"/>
            </a:endParaRPr>
          </a:p>
          <a:p>
            <a:pPr algn="just" defTabSz="695325">
              <a:spcBef>
                <a:spcPct val="50000"/>
              </a:spcBef>
              <a:tabLst>
                <a:tab pos="386080" algn="l"/>
              </a:tabLst>
            </a:pPr>
            <a:endParaRPr lang="en-US" altLang="zh-CN" sz="2300" dirty="0">
              <a:solidFill>
                <a:srgbClr val="003300"/>
              </a:solidFill>
              <a:latin typeface="Palatino" pitchFamily="18" charset="0"/>
              <a:ea typeface="宋体" panose="02010600030101010101" pitchFamily="2" charset="-122"/>
            </a:endParaRPr>
          </a:p>
        </p:txBody>
      </p:sp>
      <p:sp>
        <p:nvSpPr>
          <p:cNvPr id="2177" name="矩形 2176"/>
          <p:cNvSpPr/>
          <p:nvPr/>
        </p:nvSpPr>
        <p:spPr>
          <a:xfrm>
            <a:off x="13691870" y="16384480"/>
            <a:ext cx="5713730" cy="417494"/>
          </a:xfrm>
          <a:prstGeom prst="rect">
            <a:avLst/>
          </a:prstGeom>
          <a:noFill/>
          <a:ln w="9525">
            <a:noFill/>
          </a:ln>
        </p:spPr>
        <p:txBody>
          <a:bodyPr wrap="square" lIns="69568" tIns="69568" rIns="69568" bIns="69568">
            <a:spAutoFit/>
          </a:bodyPr>
          <a:lstStyle/>
          <a:p>
            <a:pPr algn="ctr" defTabSz="695325"/>
            <a:r>
              <a:rPr lang="en-US" altLang="zh-CN" sz="1800" b="1" dirty="0">
                <a:solidFill>
                  <a:srgbClr val="003300"/>
                </a:solidFill>
                <a:latin typeface="Optima Medium" charset="0"/>
                <a:ea typeface="宋体" panose="02010600030101010101" pitchFamily="2" charset="-122"/>
              </a:rPr>
              <a:t>Fig. 1</a:t>
            </a:r>
            <a:r>
              <a:rPr lang="en-US" altLang="zh-CN" sz="1800" b="1" dirty="0" smtClean="0">
                <a:solidFill>
                  <a:srgbClr val="003300"/>
                </a:solidFill>
                <a:latin typeface="Optima Medium" charset="0"/>
                <a:ea typeface="宋体" panose="02010600030101010101" pitchFamily="2" charset="-122"/>
              </a:rPr>
              <a:t>. </a:t>
            </a:r>
            <a:r>
              <a:rPr lang="en-US" altLang="zh-CN" sz="1800" b="1" dirty="0">
                <a:solidFill>
                  <a:srgbClr val="003300"/>
                </a:solidFill>
                <a:latin typeface="Optima Medium" charset="0"/>
                <a:ea typeface="宋体" panose="02010600030101010101" pitchFamily="2" charset="-122"/>
              </a:rPr>
              <a:t>Two-state clearance model</a:t>
            </a:r>
            <a:endParaRPr lang="zh-CN" altLang="zh-CN" sz="1800" b="1" dirty="0">
              <a:solidFill>
                <a:srgbClr val="003300"/>
              </a:solidFill>
              <a:latin typeface="Optima Medium" charset="0"/>
              <a:ea typeface="宋体" panose="02010600030101010101" pitchFamily="2" charset="-122"/>
            </a:endParaRPr>
          </a:p>
        </p:txBody>
      </p:sp>
      <p:sp>
        <p:nvSpPr>
          <p:cNvPr id="2514" name="文本框 2513"/>
          <p:cNvSpPr txBox="1"/>
          <p:nvPr/>
        </p:nvSpPr>
        <p:spPr>
          <a:xfrm>
            <a:off x="24327406" y="8878787"/>
            <a:ext cx="6421438" cy="637540"/>
          </a:xfrm>
          <a:prstGeom prst="rect">
            <a:avLst/>
          </a:prstGeom>
          <a:noFill/>
          <a:ln w="9525">
            <a:noFill/>
          </a:ln>
        </p:spPr>
        <p:txBody>
          <a:bodyPr lIns="69568" tIns="34784" rIns="69568" bIns="34784">
            <a:spAutoFit/>
          </a:bodyPr>
          <a:lstStyle/>
          <a:p>
            <a:pPr defTabSz="695325">
              <a:spcBef>
                <a:spcPct val="50000"/>
              </a:spcBef>
            </a:pPr>
            <a:r>
              <a:rPr lang="en-US" altLang="zh-CN" sz="3700" b="1" dirty="0">
                <a:solidFill>
                  <a:srgbClr val="0099FF"/>
                </a:solidFill>
                <a:latin typeface="Optima Medium" charset="0"/>
                <a:ea typeface="宋体" panose="02010600030101010101" pitchFamily="2" charset="-122"/>
              </a:rPr>
              <a:t>3</a:t>
            </a:r>
            <a:r>
              <a:rPr lang="en-US" altLang="zh-CN" sz="3700" b="1" dirty="0" smtClean="0">
                <a:solidFill>
                  <a:srgbClr val="0099FF"/>
                </a:solidFill>
                <a:latin typeface="Optima Medium" charset="0"/>
                <a:ea typeface="宋体" panose="02010600030101010101" pitchFamily="2" charset="-122"/>
              </a:rPr>
              <a:t>. Conclusions</a:t>
            </a:r>
            <a:endParaRPr lang="en-US" altLang="zh-CN" sz="3700" b="1" dirty="0">
              <a:solidFill>
                <a:srgbClr val="0099FF"/>
              </a:solidFill>
              <a:latin typeface="Optima Medium" charset="0"/>
              <a:ea typeface="宋体" panose="02010600030101010101" pitchFamily="2" charset="-122"/>
            </a:endParaRPr>
          </a:p>
        </p:txBody>
      </p:sp>
      <p:sp>
        <p:nvSpPr>
          <p:cNvPr id="5" name="文本框 4"/>
          <p:cNvSpPr txBox="1"/>
          <p:nvPr/>
        </p:nvSpPr>
        <p:spPr>
          <a:xfrm>
            <a:off x="24665176" y="10014234"/>
            <a:ext cx="10439375" cy="5706177"/>
          </a:xfrm>
          <a:prstGeom prst="rect">
            <a:avLst/>
          </a:prstGeom>
          <a:noFill/>
        </p:spPr>
        <p:txBody>
          <a:bodyPr wrap="square" rtlCol="0" anchor="t">
            <a:spAutoFit/>
          </a:bodyPr>
          <a:lstStyle/>
          <a:p>
            <a:endParaRPr lang="en-US" altLang="zh-CN" dirty="0" smtClean="0">
              <a:solidFill>
                <a:srgbClr val="003300"/>
              </a:solidFill>
              <a:latin typeface="Palatino" pitchFamily="18" charset="0"/>
              <a:ea typeface="宋体" panose="02010600030101010101" pitchFamily="2" charset="-122"/>
              <a:sym typeface="+mn-ea"/>
            </a:endParaRPr>
          </a:p>
          <a:p>
            <a:r>
              <a:rPr lang="en-US" altLang="zh-CN" dirty="0" smtClean="0">
                <a:solidFill>
                  <a:srgbClr val="003300"/>
                </a:solidFill>
                <a:latin typeface="Palatino" pitchFamily="18" charset="0"/>
                <a:ea typeface="宋体" panose="02010600030101010101" pitchFamily="2" charset="-122"/>
                <a:sym typeface="+mn-ea"/>
              </a:rPr>
              <a:t> </a:t>
            </a:r>
            <a:r>
              <a:rPr lang="en-US" altLang="zh-CN" dirty="0" smtClean="0"/>
              <a:t>(</a:t>
            </a:r>
            <a:r>
              <a:rPr lang="en-US" altLang="zh-CN" dirty="0">
                <a:solidFill>
                  <a:srgbClr val="003300"/>
                </a:solidFill>
                <a:latin typeface="Palatino" pitchFamily="18" charset="0"/>
                <a:ea typeface="宋体" panose="02010600030101010101" pitchFamily="2" charset="-122"/>
              </a:rPr>
              <a:t>1) In the case of single clearance, the closer the clearance joint is to the motor, the greater the impact on the rocker acceleration. The starting and ending time of rocker acceleration vibration is also different with different clearance positions </a:t>
            </a:r>
            <a:endParaRPr lang="zh-CN" altLang="zh-CN" dirty="0">
              <a:solidFill>
                <a:srgbClr val="003300"/>
              </a:solidFill>
              <a:latin typeface="Palatino" pitchFamily="18" charset="0"/>
              <a:ea typeface="宋体" panose="02010600030101010101" pitchFamily="2" charset="-122"/>
            </a:endParaRPr>
          </a:p>
          <a:p>
            <a:r>
              <a:rPr lang="en-US" altLang="zh-CN" dirty="0">
                <a:solidFill>
                  <a:srgbClr val="003300"/>
                </a:solidFill>
                <a:latin typeface="Palatino" pitchFamily="18" charset="0"/>
                <a:ea typeface="宋体" panose="02010600030101010101" pitchFamily="2" charset="-122"/>
              </a:rPr>
              <a:t>(2) The more the number of clearances, the greater the vibration amplitude of rocker acceleration, and the wider the vibration range. </a:t>
            </a:r>
            <a:endParaRPr lang="zh-CN" altLang="zh-CN" dirty="0">
              <a:solidFill>
                <a:srgbClr val="003300"/>
              </a:solidFill>
              <a:latin typeface="Palatino" pitchFamily="18" charset="0"/>
              <a:ea typeface="宋体" panose="02010600030101010101" pitchFamily="2" charset="-122"/>
            </a:endParaRPr>
          </a:p>
          <a:p>
            <a:r>
              <a:rPr lang="en-US" altLang="zh-CN" dirty="0">
                <a:solidFill>
                  <a:srgbClr val="003300"/>
                </a:solidFill>
                <a:latin typeface="Palatino" pitchFamily="18" charset="0"/>
                <a:ea typeface="宋体" panose="02010600030101010101" pitchFamily="2" charset="-122"/>
              </a:rPr>
              <a:t>(3) Considering the number and location of clearances, the puncture depth does not necessarily increase with the increase of the number of clearances. </a:t>
            </a:r>
            <a:endParaRPr lang="zh-CN" altLang="zh-CN" dirty="0">
              <a:solidFill>
                <a:srgbClr val="003300"/>
              </a:solidFill>
              <a:latin typeface="Palatino" pitchFamily="18" charset="0"/>
              <a:ea typeface="宋体" panose="02010600030101010101" pitchFamily="2" charset="-122"/>
            </a:endParaRPr>
          </a:p>
          <a:p>
            <a:r>
              <a:rPr lang="en-US" altLang="zh-CN" dirty="0">
                <a:solidFill>
                  <a:srgbClr val="003300"/>
                </a:solidFill>
                <a:latin typeface="Palatino" pitchFamily="18" charset="0"/>
                <a:ea typeface="宋体" panose="02010600030101010101" pitchFamily="2" charset="-122"/>
              </a:rPr>
              <a:t>(4) Considering all clearance cases, clearance joint C has the least influence on rocker acceleration, and the combination of clearance joints A and C has the greatest influence on rocker acceleration. There is a complex coupling relationship between multi clearance joints. The number of clearances directly affects the stability of the system, but it is not the more the number of clearances, the worse the dynamic performance of the system.</a:t>
            </a:r>
            <a:endParaRPr lang="zh-CN" altLang="zh-CN" dirty="0">
              <a:solidFill>
                <a:srgbClr val="003300"/>
              </a:solidFill>
              <a:latin typeface="Palatino" pitchFamily="18" charset="0"/>
              <a:ea typeface="宋体" panose="02010600030101010101" pitchFamily="2" charset="-122"/>
            </a:endParaRPr>
          </a:p>
          <a:p>
            <a:pPr defTabSz="695325">
              <a:spcBef>
                <a:spcPct val="20000"/>
              </a:spcBef>
              <a:tabLst>
                <a:tab pos="386080" algn="l"/>
              </a:tabLst>
            </a:pPr>
            <a:endParaRPr lang="zh-CN" altLang="en-US" dirty="0"/>
          </a:p>
        </p:txBody>
      </p:sp>
      <p:sp>
        <p:nvSpPr>
          <p:cNvPr id="8" name="文本框 7"/>
          <p:cNvSpPr txBox="1"/>
          <p:nvPr/>
        </p:nvSpPr>
        <p:spPr>
          <a:xfrm>
            <a:off x="14325600" y="24251534"/>
            <a:ext cx="5080000" cy="1200329"/>
          </a:xfrm>
          <a:prstGeom prst="rect">
            <a:avLst/>
          </a:prstGeom>
          <a:noFill/>
          <a:ln w="9525">
            <a:noFill/>
          </a:ln>
        </p:spPr>
        <p:txBody>
          <a:bodyPr>
            <a:spAutoFit/>
          </a:bodyPr>
          <a:lstStyle/>
          <a:p>
            <a:pPr indent="182880" algn="ctr"/>
            <a:r>
              <a:rPr lang="en-US" altLang="zh-CN" sz="1800" b="1" dirty="0">
                <a:solidFill>
                  <a:srgbClr val="003300"/>
                </a:solidFill>
                <a:latin typeface="Optima Medium" charset="0"/>
                <a:ea typeface="宋体" panose="02010600030101010101" pitchFamily="2" charset="-122"/>
              </a:rPr>
              <a:t>Fig. 3: </a:t>
            </a:r>
            <a:r>
              <a:rPr lang="en-US" altLang="zh-CN" sz="1800" b="1" dirty="0" smtClean="0">
                <a:solidFill>
                  <a:srgbClr val="003300"/>
                </a:solidFill>
                <a:latin typeface="Optima Medium" charset="0"/>
                <a:ea typeface="宋体" panose="02010600030101010101" pitchFamily="2" charset="-122"/>
              </a:rPr>
              <a:t>Sketch </a:t>
            </a:r>
            <a:r>
              <a:rPr lang="en-US" altLang="zh-CN" sz="1800" b="1" dirty="0">
                <a:solidFill>
                  <a:srgbClr val="003300"/>
                </a:solidFill>
                <a:latin typeface="Optima Medium" charset="0"/>
                <a:ea typeface="宋体" panose="02010600030101010101" pitchFamily="2" charset="-122"/>
              </a:rPr>
              <a:t>and three-dimensional model of four-link mechanism with clearance plane</a:t>
            </a:r>
            <a:endParaRPr lang="zh-CN" altLang="zh-CN" sz="1800" b="1" dirty="0">
              <a:solidFill>
                <a:srgbClr val="003300"/>
              </a:solidFill>
              <a:latin typeface="Optima Medium" charset="0"/>
              <a:ea typeface="宋体" panose="02010600030101010101" pitchFamily="2" charset="-122"/>
            </a:endParaRPr>
          </a:p>
          <a:p>
            <a:pPr indent="182880" algn="ctr"/>
            <a:endParaRPr lang="en-US" altLang="zh-CN" sz="1800" b="1" dirty="0">
              <a:solidFill>
                <a:srgbClr val="003300"/>
              </a:solidFill>
              <a:latin typeface="Optima Medium" charset="0"/>
              <a:ea typeface="宋体" panose="02010600030101010101" pitchFamily="2" charset="-122"/>
            </a:endParaRPr>
          </a:p>
        </p:txBody>
      </p:sp>
      <p:sp>
        <p:nvSpPr>
          <p:cNvPr id="31" name="文本框 30"/>
          <p:cNvSpPr txBox="1"/>
          <p:nvPr/>
        </p:nvSpPr>
        <p:spPr>
          <a:xfrm>
            <a:off x="12207456" y="8885746"/>
            <a:ext cx="6421438" cy="639634"/>
          </a:xfrm>
          <a:prstGeom prst="rect">
            <a:avLst/>
          </a:prstGeom>
          <a:noFill/>
          <a:ln w="9525">
            <a:noFill/>
          </a:ln>
        </p:spPr>
        <p:txBody>
          <a:bodyPr lIns="69568" tIns="34784" rIns="69568" bIns="34784">
            <a:spAutoFit/>
          </a:bodyPr>
          <a:lstStyle/>
          <a:p>
            <a:pPr defTabSz="695325">
              <a:spcBef>
                <a:spcPct val="50000"/>
              </a:spcBef>
            </a:pPr>
            <a:r>
              <a:rPr lang="en-US" altLang="zh-CN" sz="3700" b="1" dirty="0">
                <a:solidFill>
                  <a:srgbClr val="0099FF"/>
                </a:solidFill>
                <a:latin typeface="Optima Medium" charset="0"/>
                <a:ea typeface="宋体" panose="02010600030101010101" pitchFamily="2" charset="-122"/>
              </a:rPr>
              <a:t>2</a:t>
            </a:r>
            <a:r>
              <a:rPr lang="en-US" altLang="zh-CN" sz="3700" b="1" dirty="0" smtClean="0">
                <a:solidFill>
                  <a:srgbClr val="0099FF"/>
                </a:solidFill>
                <a:latin typeface="Optima Medium" charset="0"/>
                <a:ea typeface="宋体" panose="02010600030101010101" pitchFamily="2" charset="-122"/>
              </a:rPr>
              <a:t>. </a:t>
            </a:r>
            <a:r>
              <a:rPr lang="en-US" altLang="zh-CN" sz="3700" b="1" dirty="0">
                <a:solidFill>
                  <a:srgbClr val="0099FF"/>
                </a:solidFill>
                <a:latin typeface="Optima Medium" charset="0"/>
                <a:ea typeface="宋体" panose="02010600030101010101" pitchFamily="2" charset="-122"/>
              </a:rPr>
              <a:t>Clearance state model</a:t>
            </a:r>
          </a:p>
        </p:txBody>
      </p:sp>
      <p:pic>
        <p:nvPicPr>
          <p:cNvPr id="32" name="图片 3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66763" y="10083362"/>
            <a:ext cx="10334086" cy="5062212"/>
          </a:xfrm>
          <a:prstGeom prst="rect">
            <a:avLst/>
          </a:prstGeom>
          <a:noFill/>
          <a:ln>
            <a:noFill/>
          </a:ln>
        </p:spPr>
      </p:pic>
      <p:pic>
        <p:nvPicPr>
          <p:cNvPr id="33" name="图片 32"/>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757649" y="18048045"/>
            <a:ext cx="4131361" cy="5054810"/>
          </a:xfrm>
          <a:prstGeom prst="rect">
            <a:avLst/>
          </a:prstGeom>
          <a:noFill/>
          <a:ln>
            <a:noFill/>
          </a:ln>
        </p:spPr>
      </p:pic>
      <p:pic>
        <p:nvPicPr>
          <p:cNvPr id="34" name="图片 33"/>
          <p:cNvPicPr/>
          <p:nvPr/>
        </p:nvPicPr>
        <p:blipFill>
          <a:blip r:embed="rId8"/>
          <a:stretch>
            <a:fillRect/>
          </a:stretch>
        </p:blipFill>
        <p:spPr>
          <a:xfrm>
            <a:off x="18379259" y="18260240"/>
            <a:ext cx="3581083" cy="484261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1202</Words>
  <Application>Microsoft Office PowerPoint</Application>
  <PresentationFormat>自定义</PresentationFormat>
  <Paragraphs>30</Paragraphs>
  <Slides>1</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9" baseType="lpstr">
      <vt:lpstr>Optima Black</vt:lpstr>
      <vt:lpstr>Optima Medium</vt:lpstr>
      <vt:lpstr>Palatino</vt:lpstr>
      <vt:lpstr>宋体</vt:lpstr>
      <vt:lpstr>Times</vt:lpstr>
      <vt:lpstr>Times New Roman</vt:lpstr>
      <vt:lpstr>Default Design</vt:lpstr>
      <vt:lpstr>Microsoft Equation 3.0</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scientific poster</dc:title>
  <dc:creator>Colin Purrington</dc:creator>
  <dc:description>You may use this template for educational and non-profit use.  Please acknowledge its source, and please send feedback to purrington@swarthmore.edu.</dc:description>
  <cp:lastModifiedBy>Z</cp:lastModifiedBy>
  <cp:revision>463</cp:revision>
  <cp:lastPrinted>2002-03-14T20:38:00Z</cp:lastPrinted>
  <dcterms:created xsi:type="dcterms:W3CDTF">2000-07-07T15:10:00Z</dcterms:created>
  <dcterms:modified xsi:type="dcterms:W3CDTF">2022-01-06T02:10:51Z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F955833C1F614BA6AF9694BC42A5E2CE</vt:lpwstr>
  </property>
  <property fmtid="{D5CDD505-2E9C-101B-9397-08002B2CF9AE}" pid="3" name="KSOProductBuildVer">
    <vt:lpwstr>2052-11.1.0.10577</vt:lpwstr>
  </property>
</Properties>
</file>