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5999738" cy="46799500"/>
  <p:notesSz cx="6858000" cy="9144000"/>
  <p:defaultTextStyle>
    <a:defPPr>
      <a:defRPr lang="zh-CN"/>
    </a:defPPr>
    <a:lvl1pPr marL="0" algn="l" defTabSz="3974348" rtl="0" eaLnBrk="1" latinLnBrk="0" hangingPunct="1">
      <a:defRPr sz="7824" kern="1200">
        <a:solidFill>
          <a:schemeClr val="tx1"/>
        </a:solidFill>
        <a:latin typeface="+mn-lt"/>
        <a:ea typeface="+mn-ea"/>
        <a:cs typeface="+mn-cs"/>
      </a:defRPr>
    </a:lvl1pPr>
    <a:lvl2pPr marL="1987174" algn="l" defTabSz="3974348" rtl="0" eaLnBrk="1" latinLnBrk="0" hangingPunct="1">
      <a:defRPr sz="7824" kern="1200">
        <a:solidFill>
          <a:schemeClr val="tx1"/>
        </a:solidFill>
        <a:latin typeface="+mn-lt"/>
        <a:ea typeface="+mn-ea"/>
        <a:cs typeface="+mn-cs"/>
      </a:defRPr>
    </a:lvl2pPr>
    <a:lvl3pPr marL="3974348" algn="l" defTabSz="3974348" rtl="0" eaLnBrk="1" latinLnBrk="0" hangingPunct="1">
      <a:defRPr sz="7824" kern="1200">
        <a:solidFill>
          <a:schemeClr val="tx1"/>
        </a:solidFill>
        <a:latin typeface="+mn-lt"/>
        <a:ea typeface="+mn-ea"/>
        <a:cs typeface="+mn-cs"/>
      </a:defRPr>
    </a:lvl3pPr>
    <a:lvl4pPr marL="5961522" algn="l" defTabSz="3974348" rtl="0" eaLnBrk="1" latinLnBrk="0" hangingPunct="1">
      <a:defRPr sz="7824" kern="1200">
        <a:solidFill>
          <a:schemeClr val="tx1"/>
        </a:solidFill>
        <a:latin typeface="+mn-lt"/>
        <a:ea typeface="+mn-ea"/>
        <a:cs typeface="+mn-cs"/>
      </a:defRPr>
    </a:lvl4pPr>
    <a:lvl5pPr marL="7948696" algn="l" defTabSz="3974348" rtl="0" eaLnBrk="1" latinLnBrk="0" hangingPunct="1">
      <a:defRPr sz="7824" kern="1200">
        <a:solidFill>
          <a:schemeClr val="tx1"/>
        </a:solidFill>
        <a:latin typeface="+mn-lt"/>
        <a:ea typeface="+mn-ea"/>
        <a:cs typeface="+mn-cs"/>
      </a:defRPr>
    </a:lvl5pPr>
    <a:lvl6pPr marL="9935870" algn="l" defTabSz="3974348" rtl="0" eaLnBrk="1" latinLnBrk="0" hangingPunct="1">
      <a:defRPr sz="7824" kern="1200">
        <a:solidFill>
          <a:schemeClr val="tx1"/>
        </a:solidFill>
        <a:latin typeface="+mn-lt"/>
        <a:ea typeface="+mn-ea"/>
        <a:cs typeface="+mn-cs"/>
      </a:defRPr>
    </a:lvl6pPr>
    <a:lvl7pPr marL="11923044" algn="l" defTabSz="3974348" rtl="0" eaLnBrk="1" latinLnBrk="0" hangingPunct="1">
      <a:defRPr sz="7824" kern="1200">
        <a:solidFill>
          <a:schemeClr val="tx1"/>
        </a:solidFill>
        <a:latin typeface="+mn-lt"/>
        <a:ea typeface="+mn-ea"/>
        <a:cs typeface="+mn-cs"/>
      </a:defRPr>
    </a:lvl7pPr>
    <a:lvl8pPr marL="13910219" algn="l" defTabSz="3974348" rtl="0" eaLnBrk="1" latinLnBrk="0" hangingPunct="1">
      <a:defRPr sz="7824" kern="1200">
        <a:solidFill>
          <a:schemeClr val="tx1"/>
        </a:solidFill>
        <a:latin typeface="+mn-lt"/>
        <a:ea typeface="+mn-ea"/>
        <a:cs typeface="+mn-cs"/>
      </a:defRPr>
    </a:lvl8pPr>
    <a:lvl9pPr marL="15897393" algn="l" defTabSz="3974348" rtl="0" eaLnBrk="1" latinLnBrk="0" hangingPunct="1">
      <a:defRPr sz="7824"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233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4499967" y="7659088"/>
            <a:ext cx="26999804" cy="16293159"/>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499967" y="24580574"/>
            <a:ext cx="26999804" cy="1129904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371420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287055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072887" y="17008155"/>
            <a:ext cx="22917019" cy="27063544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307762" y="17008155"/>
            <a:ext cx="68315128" cy="27063544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395719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3983973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56232" y="11667382"/>
            <a:ext cx="31049774" cy="19467289"/>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56232" y="31318839"/>
            <a:ext cx="31049774" cy="102373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217150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307761" y="85019092"/>
            <a:ext cx="45613729" cy="20262450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3371487" y="85019092"/>
            <a:ext cx="45618418" cy="20262450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107386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79671" y="2491644"/>
            <a:ext cx="31049774" cy="9045740"/>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9672" y="11472381"/>
            <a:ext cx="15229575" cy="56224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2479672" y="17094818"/>
            <a:ext cx="15229575" cy="2514390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8224867" y="11472381"/>
            <a:ext cx="15304578" cy="56224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18224867" y="17094818"/>
            <a:ext cx="15304578" cy="2514390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301743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315193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398499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3119967"/>
            <a:ext cx="11610852" cy="10919883"/>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5304578" y="6738265"/>
            <a:ext cx="18224867" cy="332579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2479672" y="14039850"/>
            <a:ext cx="11610852" cy="2601055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2152618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3119967"/>
            <a:ext cx="11610852" cy="10919883"/>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5304578" y="6738265"/>
            <a:ext cx="18224867" cy="332579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479672" y="14039850"/>
            <a:ext cx="11610852" cy="2601055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56FAEF-07B7-42A2-A95E-AB5B88119CD7}"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2494599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474982" y="2491644"/>
            <a:ext cx="31049774" cy="904574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4982" y="12458200"/>
            <a:ext cx="31049774" cy="2969385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2474982" y="43376207"/>
            <a:ext cx="8099941" cy="2491640"/>
          </a:xfrm>
          <a:prstGeom prst="rect">
            <a:avLst/>
          </a:prstGeom>
        </p:spPr>
        <p:txBody>
          <a:bodyPr vert="horz" lIns="91440" tIns="45720" rIns="91440" bIns="45720" rtlCol="0" anchor="ctr"/>
          <a:lstStyle>
            <a:lvl1pPr algn="l">
              <a:defRPr sz="1200">
                <a:solidFill>
                  <a:schemeClr val="tx1">
                    <a:tint val="75000"/>
                  </a:schemeClr>
                </a:solidFill>
              </a:defRPr>
            </a:lvl1pPr>
          </a:lstStyle>
          <a:p>
            <a:fld id="{D956FAEF-07B7-42A2-A95E-AB5B88119CD7}" type="datetimeFigureOut">
              <a:rPr lang="zh-CN" altLang="en-US" smtClean="0"/>
              <a:t>2022/1/5</a:t>
            </a:fld>
            <a:endParaRPr lang="zh-CN" altLang="en-US"/>
          </a:p>
        </p:txBody>
      </p:sp>
      <p:sp>
        <p:nvSpPr>
          <p:cNvPr id="5" name="页脚占位符 4"/>
          <p:cNvSpPr>
            <a:spLocks noGrp="1"/>
          </p:cNvSpPr>
          <p:nvPr>
            <p:ph type="ftr" sz="quarter" idx="3"/>
          </p:nvPr>
        </p:nvSpPr>
        <p:spPr>
          <a:xfrm>
            <a:off x="11924913" y="43376207"/>
            <a:ext cx="12149912" cy="249164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5424815" y="43376207"/>
            <a:ext cx="8099941" cy="2491640"/>
          </a:xfrm>
          <a:prstGeom prst="rect">
            <a:avLst/>
          </a:prstGeom>
        </p:spPr>
        <p:txBody>
          <a:bodyPr vert="horz" lIns="91440" tIns="45720" rIns="91440" bIns="45720" rtlCol="0" anchor="ctr"/>
          <a:lstStyle>
            <a:lvl1pPr algn="r">
              <a:defRPr sz="1200">
                <a:solidFill>
                  <a:schemeClr val="tx1">
                    <a:tint val="75000"/>
                  </a:schemeClr>
                </a:solidFill>
              </a:defRPr>
            </a:lvl1pPr>
          </a:lstStyle>
          <a:p>
            <a:fld id="{2F4AC8FD-EDC9-4797-9176-CE6BB63C64A3}" type="slidenum">
              <a:rPr lang="zh-CN" altLang="en-US" smtClean="0"/>
              <a:t>‹#›</a:t>
            </a:fld>
            <a:endParaRPr lang="zh-CN" altLang="en-US"/>
          </a:p>
        </p:txBody>
      </p:sp>
    </p:spTree>
    <p:extLst>
      <p:ext uri="{BB962C8B-B14F-4D97-AF65-F5344CB8AC3E}">
        <p14:creationId xmlns:p14="http://schemas.microsoft.com/office/powerpoint/2010/main" val="2677512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0" y="0"/>
            <a:ext cx="35999738" cy="10388600"/>
          </a:xfrm>
          <a:prstGeom prst="rect">
            <a:avLst/>
          </a:prstGeom>
        </p:spPr>
      </p:pic>
      <p:pic>
        <p:nvPicPr>
          <p:cNvPr id="5" name="图片 4"/>
          <p:cNvPicPr>
            <a:picLocks noChangeAspect="1"/>
          </p:cNvPicPr>
          <p:nvPr/>
        </p:nvPicPr>
        <p:blipFill>
          <a:blip r:embed="rId3"/>
          <a:stretch>
            <a:fillRect/>
          </a:stretch>
        </p:blipFill>
        <p:spPr>
          <a:xfrm>
            <a:off x="4233069" y="215900"/>
            <a:ext cx="27533600" cy="4978400"/>
          </a:xfrm>
          <a:prstGeom prst="rect">
            <a:avLst/>
          </a:prstGeom>
        </p:spPr>
      </p:pic>
      <p:sp>
        <p:nvSpPr>
          <p:cNvPr id="7" name="矩形 6"/>
          <p:cNvSpPr/>
          <p:nvPr/>
        </p:nvSpPr>
        <p:spPr>
          <a:xfrm>
            <a:off x="5786834" y="10604500"/>
            <a:ext cx="25979835" cy="3785652"/>
          </a:xfrm>
          <a:prstGeom prst="rect">
            <a:avLst/>
          </a:prstGeom>
        </p:spPr>
        <p:txBody>
          <a:bodyPr wrap="square">
            <a:spAutoFit/>
          </a:bodyPr>
          <a:lstStyle/>
          <a:p>
            <a:pPr algn="ctr">
              <a:lnSpc>
                <a:spcPct val="150000"/>
              </a:lnSpc>
              <a:spcBef>
                <a:spcPts val="600"/>
              </a:spcBef>
              <a:spcAft>
                <a:spcPts val="600"/>
              </a:spcAft>
            </a:pPr>
            <a:r>
              <a:rPr lang="en-US" altLang="zh-CN" sz="8000" dirty="0">
                <a:latin typeface="Times New Roman" panose="02020603050405020304" pitchFamily="18" charset="0"/>
              </a:rPr>
              <a:t>Dynamic simulation and Analysis of Propulsion Performance of Intelligent Unmanned Boat</a:t>
            </a:r>
            <a:endParaRPr lang="zh-CN" altLang="zh-CN" sz="5400" b="1" dirty="0">
              <a:latin typeface="Times New Roman" panose="02020603050405020304" pitchFamily="18" charset="0"/>
            </a:endParaRPr>
          </a:p>
        </p:txBody>
      </p:sp>
      <p:sp>
        <p:nvSpPr>
          <p:cNvPr id="9" name="矩形 8"/>
          <p:cNvSpPr/>
          <p:nvPr/>
        </p:nvSpPr>
        <p:spPr>
          <a:xfrm>
            <a:off x="2520750" y="14606052"/>
            <a:ext cx="32512001" cy="7319953"/>
          </a:xfrm>
          <a:prstGeom prst="rect">
            <a:avLst/>
          </a:prstGeom>
        </p:spPr>
        <p:txBody>
          <a:bodyPr wrap="square">
            <a:spAutoFit/>
          </a:bodyPr>
          <a:lstStyle/>
          <a:p>
            <a:pPr algn="ctr">
              <a:lnSpc>
                <a:spcPct val="150000"/>
              </a:lnSpc>
              <a:spcBef>
                <a:spcPts val="1800"/>
              </a:spcBef>
              <a:spcAft>
                <a:spcPts val="200"/>
              </a:spcAft>
            </a:pPr>
            <a:r>
              <a:rPr lang="en-US" altLang="zh-CN" sz="7200" dirty="0" err="1">
                <a:latin typeface="Times New Roman" panose="02020603050405020304" pitchFamily="18" charset="0"/>
              </a:rPr>
              <a:t>Shaofeng</a:t>
            </a:r>
            <a:r>
              <a:rPr lang="en-US" altLang="zh-CN" sz="7200" dirty="0">
                <a:latin typeface="Times New Roman" panose="02020603050405020304" pitchFamily="18" charset="0"/>
              </a:rPr>
              <a:t> </a:t>
            </a:r>
            <a:r>
              <a:rPr lang="en-US" altLang="zh-CN" sz="7200" dirty="0" err="1">
                <a:latin typeface="Times New Roman" panose="02020603050405020304" pitchFamily="18" charset="0"/>
              </a:rPr>
              <a:t>Guo</a:t>
            </a:r>
            <a:endParaRPr lang="zh-CN" altLang="zh-CN" sz="7200" b="1" dirty="0">
              <a:latin typeface="Times New Roman" panose="02020603050405020304" pitchFamily="18" charset="0"/>
            </a:endParaRPr>
          </a:p>
          <a:p>
            <a:pPr algn="ctr" hangingPunct="0">
              <a:spcAft>
                <a:spcPts val="0"/>
              </a:spcAft>
            </a:pPr>
            <a:r>
              <a:rPr lang="en-US" altLang="zh-CN" sz="7200" dirty="0">
                <a:latin typeface="Times New Roman" panose="02020603050405020304" pitchFamily="18" charset="0"/>
                <a:cs typeface="Times New Roman" panose="02020603050405020304" pitchFamily="18" charset="0"/>
              </a:rPr>
              <a:t>School of Mechanical Engineering and Tianjin Key Laboratory of Advanced Mechatronic Equipment Technology</a:t>
            </a:r>
            <a:endParaRPr lang="zh-CN" altLang="zh-CN" sz="7200" dirty="0">
              <a:latin typeface="Helvetica" panose="020B0604020202020204" pitchFamily="34" charset="0"/>
              <a:cs typeface="Times New Roman" panose="02020603050405020304" pitchFamily="18" charset="0"/>
            </a:endParaRPr>
          </a:p>
          <a:p>
            <a:pPr algn="ctr" hangingPunct="0">
              <a:spcAft>
                <a:spcPts val="0"/>
              </a:spcAft>
            </a:pPr>
            <a:r>
              <a:rPr lang="en-US" altLang="zh-CN" sz="7200" dirty="0" err="1">
                <a:latin typeface="Times New Roman" panose="02020603050405020304" pitchFamily="18" charset="0"/>
                <a:cs typeface="Times New Roman" panose="02020603050405020304" pitchFamily="18" charset="0"/>
              </a:rPr>
              <a:t>Tiangong</a:t>
            </a:r>
            <a:r>
              <a:rPr lang="en-US" altLang="zh-CN" sz="7200" dirty="0">
                <a:latin typeface="Times New Roman" panose="02020603050405020304" pitchFamily="18" charset="0"/>
                <a:cs typeface="Times New Roman" panose="02020603050405020304" pitchFamily="18" charset="0"/>
              </a:rPr>
              <a:t> University</a:t>
            </a:r>
            <a:endParaRPr lang="zh-CN" altLang="zh-CN" sz="7200" dirty="0">
              <a:latin typeface="Helvetica" panose="020B0604020202020204" pitchFamily="34" charset="0"/>
              <a:cs typeface="Times New Roman" panose="02020603050405020304" pitchFamily="18" charset="0"/>
            </a:endParaRPr>
          </a:p>
          <a:p>
            <a:pPr algn="ctr" hangingPunct="0">
              <a:spcAft>
                <a:spcPts val="0"/>
              </a:spcAft>
            </a:pPr>
            <a:r>
              <a:rPr lang="en-US" altLang="zh-CN" sz="7200" dirty="0">
                <a:latin typeface="Times New Roman" panose="02020603050405020304" pitchFamily="18" charset="0"/>
                <a:cs typeface="Times New Roman" panose="02020603050405020304" pitchFamily="18" charset="0"/>
              </a:rPr>
              <a:t>Tianjin, China</a:t>
            </a:r>
            <a:endParaRPr lang="zh-CN" altLang="zh-CN" sz="7200" dirty="0">
              <a:latin typeface="Helvetica" panose="020B0604020202020204" pitchFamily="34" charset="0"/>
              <a:cs typeface="Times New Roman" panose="02020603050405020304" pitchFamily="18" charset="0"/>
            </a:endParaRPr>
          </a:p>
          <a:p>
            <a:pPr algn="ctr" hangingPunct="0">
              <a:spcAft>
                <a:spcPts val="0"/>
              </a:spcAft>
            </a:pPr>
            <a:r>
              <a:rPr lang="en-US" altLang="zh-CN" sz="7200" dirty="0">
                <a:latin typeface="Times New Roman" panose="02020603050405020304" pitchFamily="18" charset="0"/>
                <a:cs typeface="Times New Roman" panose="02020603050405020304" pitchFamily="18" charset="0"/>
              </a:rPr>
              <a:t>gsfzds@126.com</a:t>
            </a:r>
            <a:endParaRPr lang="zh-CN" altLang="zh-CN" sz="7200" dirty="0">
              <a:latin typeface="Helvetica" panose="020B0604020202020204" pitchFamily="34" charset="0"/>
              <a:cs typeface="Times New Roman" panose="02020603050405020304" pitchFamily="18" charset="0"/>
            </a:endParaRPr>
          </a:p>
        </p:txBody>
      </p:sp>
      <p:sp>
        <p:nvSpPr>
          <p:cNvPr id="11" name="矩形 10"/>
          <p:cNvSpPr/>
          <p:nvPr/>
        </p:nvSpPr>
        <p:spPr>
          <a:xfrm>
            <a:off x="1016001" y="22351999"/>
            <a:ext cx="17881600" cy="10064294"/>
          </a:xfrm>
          <a:prstGeom prst="rect">
            <a:avLst/>
          </a:prstGeom>
        </p:spPr>
        <p:txBody>
          <a:bodyPr wrap="square">
            <a:spAutoFit/>
          </a:bodyPr>
          <a:lstStyle/>
          <a:p>
            <a:pPr indent="172720" algn="just" fontAlgn="base">
              <a:spcAft>
                <a:spcPts val="1000"/>
              </a:spcAft>
            </a:pPr>
            <a:r>
              <a:rPr lang="en-US" altLang="zh-CN" sz="5400" b="1" i="1" kern="100" dirty="0">
                <a:latin typeface="Times New Roman" panose="02020603050405020304" pitchFamily="18" charset="0"/>
                <a:cs typeface="Times New Roman" panose="02020603050405020304" pitchFamily="18" charset="0"/>
              </a:rPr>
              <a:t>Abstract</a:t>
            </a:r>
            <a:r>
              <a:rPr lang="en-US" altLang="zh-CN" sz="5400" b="1" kern="100" dirty="0">
                <a:latin typeface="Times New Roman" panose="02020603050405020304" pitchFamily="18" charset="0"/>
                <a:cs typeface="Times New Roman" panose="02020603050405020304" pitchFamily="18" charset="0"/>
              </a:rPr>
              <a:t>—In recent years, the application of renewable energy technologies has increased significantly. A new type of unmanned boat powered by wind and wave was proposed in this paper, and its working principle and detailed design were introduced. A new type of collapsible wing sail was proposed, the force acted on the sail was analyzed, and the influence of wind on the heading propulsion was considered. This paper firstly studied the force of sail, established the MMG three-degree-of-freedom motion mathematical model of a unmanned boat driven by wind and wave, and simulated the motion state of the autonomous unmanned ship through MATLAB software.</a:t>
            </a:r>
            <a:endParaRPr lang="zh-CN" altLang="zh-CN" sz="5400" b="1" kern="100" dirty="0">
              <a:latin typeface="Calibri" panose="020F0502020204030204" pitchFamily="34" charset="0"/>
              <a:cs typeface="Times New Roman" panose="02020603050405020304" pitchFamily="18" charset="0"/>
            </a:endParaRPr>
          </a:p>
        </p:txBody>
      </p:sp>
      <p:pic>
        <p:nvPicPr>
          <p:cNvPr id="1026"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10401" y="22351999"/>
            <a:ext cx="14325600" cy="4601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图片 1"/>
          <p:cNvPicPr>
            <a:picLocks noChangeAspect="1" noChangeArrowheads="1"/>
          </p:cNvPicPr>
          <p:nvPr/>
        </p:nvPicPr>
        <p:blipFill>
          <a:blip r:embed="rId5">
            <a:extLst>
              <a:ext uri="{28A0092B-C50C-407E-A947-70E740481C1C}">
                <a14:useLocalDpi xmlns:a14="http://schemas.microsoft.com/office/drawing/2010/main" val="0"/>
              </a:ext>
            </a:extLst>
          </a:blip>
          <a:srcRect l="34096" t="2" r="7140" b="-2"/>
          <a:stretch>
            <a:fillRect/>
          </a:stretch>
        </p:blipFill>
        <p:spPr bwMode="auto">
          <a:xfrm flipH="1" flipV="1">
            <a:off x="1015998" y="32391944"/>
            <a:ext cx="17760749" cy="5858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图片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10402" y="27883480"/>
            <a:ext cx="15297844" cy="9806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15"/>
          <p:cNvSpPr/>
          <p:nvPr/>
        </p:nvSpPr>
        <p:spPr>
          <a:xfrm>
            <a:off x="991493" y="38249952"/>
            <a:ext cx="34016752" cy="8079648"/>
          </a:xfrm>
          <a:prstGeom prst="rect">
            <a:avLst/>
          </a:prstGeom>
        </p:spPr>
        <p:txBody>
          <a:bodyPr wrap="square">
            <a:spAutoFit/>
          </a:bodyPr>
          <a:lstStyle/>
          <a:p>
            <a:pPr marL="342900" lvl="0" indent="-342900" fontAlgn="base" hangingPunct="0">
              <a:spcBef>
                <a:spcPts val="800"/>
              </a:spcBef>
              <a:spcAft>
                <a:spcPts val="400"/>
              </a:spcAft>
              <a:buSzPts val="1000"/>
              <a:buFont typeface="Times New Roman" panose="02020603050405020304" pitchFamily="18" charset="0"/>
              <a:buAutoNum type="romanUcPeriod"/>
              <a:tabLst>
                <a:tab pos="229870" algn="l"/>
                <a:tab pos="270510" algn="l"/>
              </a:tabLst>
            </a:pPr>
            <a:r>
              <a:rPr lang="en-US" altLang="zh-CN" sz="5400" b="1" u="none" strike="noStrike" kern="0" cap="small" dirty="0" smtClean="0">
                <a:effectLst/>
                <a:latin typeface="Times New Roman" panose="02020603050405020304" pitchFamily="18" charset="0"/>
                <a:cs typeface="Times New Roman" panose="02020603050405020304" pitchFamily="18" charset="0"/>
              </a:rPr>
              <a:t>Conclusions</a:t>
            </a:r>
            <a:endParaRPr lang="zh-CN" altLang="zh-CN" sz="5400" b="1" u="none" strike="noStrike" kern="0" dirty="0" smtClean="0">
              <a:effectLst/>
              <a:latin typeface="Times" panose="02020603050405020304" pitchFamily="18" charset="0"/>
              <a:cs typeface="Times New Roman" panose="02020603050405020304" pitchFamily="18" charset="0"/>
            </a:endParaRPr>
          </a:p>
          <a:p>
            <a:pPr indent="183515" algn="just">
              <a:lnSpc>
                <a:spcPct val="95000"/>
              </a:lnSpc>
              <a:spcAft>
                <a:spcPts val="600"/>
              </a:spcAft>
            </a:pPr>
            <a:r>
              <a:rPr lang="en-US" altLang="zh-CN" sz="5400" b="1" kern="100" dirty="0">
                <a:latin typeface="Times New Roman" panose="02020603050405020304" pitchFamily="18" charset="0"/>
                <a:cs typeface="Times New Roman" panose="02020603050405020304" pitchFamily="18" charset="0"/>
              </a:rPr>
              <a:t>The application of unmanned boat driven by renewable energy, such as wind energy and wave energy, is proposed for marine environment observation. And a new type of collapsible wing sail is innovatively put forward. By analyzing the forces acting on the hydrofoil, sail, boat and rudder, a mathematical model of highly nonlinear unmanned boat motion is established. The simulation results show that sail-assisted propulsion has a significant impact on the performance improvement of unmanned boat. This also means that the application of the principle of sail-assisted propulsion to unmanned boat has important practical significance. The developed method can be used to improve the design of unmanned boat driven by winds and waves, the optimal operating conditions of unmanned boat under wind conditions is researched, and wind disturbances under normal motion of unmanned boat is simulated. </a:t>
            </a:r>
            <a:endParaRPr lang="zh-CN" altLang="zh-CN" sz="5400" b="1"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993777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293</Words>
  <Application>Microsoft Office PowerPoint</Application>
  <PresentationFormat>自定义</PresentationFormat>
  <Paragraphs>9</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宋体</vt:lpstr>
      <vt:lpstr>Arial</vt:lpstr>
      <vt:lpstr>Calibri</vt:lpstr>
      <vt:lpstr>Calibri Light</vt:lpstr>
      <vt:lpstr>Helvetica</vt:lpstr>
      <vt:lpstr>Times</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dc:creator>
  <cp:lastModifiedBy>Q</cp:lastModifiedBy>
  <cp:revision>2</cp:revision>
  <dcterms:created xsi:type="dcterms:W3CDTF">2022-01-05T09:50:17Z</dcterms:created>
  <dcterms:modified xsi:type="dcterms:W3CDTF">2022-01-05T10:18:13Z</dcterms:modified>
</cp:coreProperties>
</file>