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handoutMasterIdLst>
    <p:handoutMasterId r:id="rId5"/>
  </p:handoutMasterIdLst>
  <p:sldIdLst>
    <p:sldId id="385" r:id="rId3"/>
  </p:sldIdLst>
  <p:sldSz cx="35999420" cy="43199685"/>
  <p:notesSz cx="6858000" cy="9144000"/>
  <p:custDataLst>
    <p:tags r:id="rId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7182"/>
    <a:srgbClr val="F2E4FB"/>
    <a:srgbClr val="9CA391"/>
    <a:srgbClr val="E3CFD1"/>
    <a:srgbClr val="F2E4FD"/>
    <a:srgbClr val="FEFBEC"/>
    <a:srgbClr val="FBEADA"/>
    <a:srgbClr val="E3CAB4"/>
    <a:srgbClr val="CDB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24"/>
    <p:restoredTop sz="94682"/>
  </p:normalViewPr>
  <p:slideViewPr>
    <p:cSldViewPr snapToGrid="0" snapToObjects="1">
      <p:cViewPr varScale="1">
        <p:scale>
          <a:sx n="119" d="100"/>
          <a:sy n="119" d="100"/>
        </p:scale>
        <p:origin x="584"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snapToGrid="0" snapToObjects="1">
      <p:cViewPr varScale="1">
        <p:scale>
          <a:sx n="95" d="100"/>
          <a:sy n="95" d="100"/>
        </p:scale>
        <p:origin x="2504" y="19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4B3C7D-7ED1-A34F-BCFC-1C01389AE58C}" type="datetimeFigureOut">
              <a:rPr kumimoji="1" lang="zh-CN" altLang="en-US" smtClean="0"/>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CED8CE-3D9F-CA47-A17E-9AD879C3B1C0}"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CF2CF-5EF1-D24F-8F8B-C67282AA038A}"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2143125" y="1143000"/>
            <a:ext cx="257175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70782-008B-5B48-B01C-A994AC4AA046}"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CE537F3-7F9D-4182-8C2D-F2D36A9B177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chemeClr val="accent1">
            <a:lumMod val="50000"/>
          </a:schemeClr>
        </a:solidFill>
        <a:effectLst/>
      </p:bgPr>
    </p:bg>
    <p:spTree>
      <p:nvGrpSpPr>
        <p:cNvPr id="1" name=""/>
        <p:cNvGrpSpPr/>
        <p:nvPr/>
      </p:nvGrpSpPr>
      <p:grpSpPr>
        <a:xfrm>
          <a:off x="0" y="0"/>
          <a:ext cx="0" cy="0"/>
          <a:chOff x="0" y="0"/>
          <a:chExt cx="0" cy="0"/>
        </a:xfrm>
      </p:grpSpPr>
      <p:cxnSp>
        <p:nvCxnSpPr>
          <p:cNvPr id="4" name="直线连接符 3"/>
          <p:cNvCxnSpPr/>
          <p:nvPr userDrawn="1"/>
        </p:nvCxnSpPr>
        <p:spPr>
          <a:xfrm flipH="1">
            <a:off x="665218" y="-1586085"/>
            <a:ext cx="668888" cy="4340869"/>
          </a:xfrm>
          <a:prstGeom prst="line">
            <a:avLst/>
          </a:prstGeom>
          <a:ln w="3175">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直线连接符 4"/>
          <p:cNvCxnSpPr/>
          <p:nvPr userDrawn="1"/>
        </p:nvCxnSpPr>
        <p:spPr>
          <a:xfrm flipH="1">
            <a:off x="-701014" y="-84359"/>
            <a:ext cx="2114879" cy="3504346"/>
          </a:xfrm>
          <a:prstGeom prst="line">
            <a:avLst/>
          </a:prstGeom>
          <a:ln w="3175">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直角三角形 1"/>
          <p:cNvSpPr/>
          <p:nvPr userDrawn="1"/>
        </p:nvSpPr>
        <p:spPr>
          <a:xfrm rot="14400000">
            <a:off x="-1888476" y="-1212932"/>
            <a:ext cx="2918256" cy="5093682"/>
          </a:xfrm>
          <a:prstGeom prst="rtTriangle">
            <a:avLst/>
          </a:prstGeom>
          <a:solidFill>
            <a:schemeClr val="accent4">
              <a:lumMod val="40000"/>
              <a:lumOff val="60000"/>
            </a:schemeClr>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Tm="3000">
        <p:split orient="vert"/>
      </p:transition>
    </mc:Choice>
    <mc:Fallback>
      <p:transition spd="slow" advTm="3000">
        <p:split orient="vert"/>
      </p:transition>
    </mc:Fallback>
  </mc:AlternateContent>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mc:AlternateContent xmlns:mc="http://schemas.openxmlformats.org/markup-compatibility/2006">
    <mc:Choice xmlns:p14="http://schemas.microsoft.com/office/powerpoint/2010/main" Requires="p14">
      <p:transition spd="slow" p14:dur="2000" advTm="3000"/>
    </mc:Choice>
    <mc:Fallback>
      <p:transition spd="slow" advTm="3000"/>
    </mc:Fallback>
  </mc:AlternateContent>
  <p:txStyles>
    <p:titleStyle>
      <a:lvl1pPr algn="l" defTabSz="3599815" rtl="0" eaLnBrk="1" latinLnBrk="0" hangingPunct="1">
        <a:lnSpc>
          <a:spcPct val="90000"/>
        </a:lnSpc>
        <a:spcBef>
          <a:spcPct val="0"/>
        </a:spcBef>
        <a:buNone/>
        <a:defRPr sz="17325" kern="1200">
          <a:solidFill>
            <a:schemeClr val="tx1"/>
          </a:solidFill>
          <a:latin typeface="+mj-lt"/>
          <a:ea typeface="+mj-ea"/>
          <a:cs typeface="+mj-cs"/>
        </a:defRPr>
      </a:lvl1pPr>
    </p:titleStyle>
    <p:bodyStyle>
      <a:lvl1pPr marL="899795" indent="-899795" algn="l" defTabSz="3599815" rtl="0" eaLnBrk="1" latinLnBrk="0" hangingPunct="1">
        <a:lnSpc>
          <a:spcPct val="90000"/>
        </a:lnSpc>
        <a:spcBef>
          <a:spcPct val="789000"/>
        </a:spcBef>
        <a:buFont typeface="Arial" panose="020B0604020202020204"/>
        <a:buChar char="•"/>
        <a:defRPr sz="11025" kern="1200">
          <a:solidFill>
            <a:schemeClr val="tx1"/>
          </a:solidFill>
          <a:latin typeface="+mn-lt"/>
          <a:ea typeface="+mn-ea"/>
          <a:cs typeface="+mn-cs"/>
        </a:defRPr>
      </a:lvl1pPr>
      <a:lvl2pPr marL="2700020" indent="-899795" algn="l" defTabSz="3599815" rtl="0" eaLnBrk="1" latinLnBrk="0" hangingPunct="1">
        <a:lnSpc>
          <a:spcPct val="90000"/>
        </a:lnSpc>
        <a:spcBef>
          <a:spcPts val="1975"/>
        </a:spcBef>
        <a:buFont typeface="Arial" panose="020B0604020202020204"/>
        <a:buChar char="•"/>
        <a:defRPr sz="9450" kern="1200">
          <a:solidFill>
            <a:schemeClr val="tx1"/>
          </a:solidFill>
          <a:latin typeface="+mn-lt"/>
          <a:ea typeface="+mn-ea"/>
          <a:cs typeface="+mn-cs"/>
        </a:defRPr>
      </a:lvl2pPr>
      <a:lvl3pPr marL="4500245" indent="-899795" algn="l" defTabSz="3599815" rtl="0" eaLnBrk="1" latinLnBrk="0" hangingPunct="1">
        <a:lnSpc>
          <a:spcPct val="90000"/>
        </a:lnSpc>
        <a:spcBef>
          <a:spcPts val="1975"/>
        </a:spcBef>
        <a:buFont typeface="Arial" panose="020B0604020202020204"/>
        <a:buChar char="•"/>
        <a:defRPr sz="7875" kern="1200">
          <a:solidFill>
            <a:schemeClr val="tx1"/>
          </a:solidFill>
          <a:latin typeface="+mn-lt"/>
          <a:ea typeface="+mn-ea"/>
          <a:cs typeface="+mn-cs"/>
        </a:defRPr>
      </a:lvl3pPr>
      <a:lvl4pPr marL="6299835" indent="-899795" algn="l" defTabSz="3599815" rtl="0" eaLnBrk="1" latinLnBrk="0" hangingPunct="1">
        <a:lnSpc>
          <a:spcPct val="90000"/>
        </a:lnSpc>
        <a:spcBef>
          <a:spcPts val="1975"/>
        </a:spcBef>
        <a:buFont typeface="Arial" panose="020B0604020202020204"/>
        <a:buChar char="•"/>
        <a:defRPr sz="7085" kern="1200">
          <a:solidFill>
            <a:schemeClr val="tx1"/>
          </a:solidFill>
          <a:latin typeface="+mn-lt"/>
          <a:ea typeface="+mn-ea"/>
          <a:cs typeface="+mn-cs"/>
        </a:defRPr>
      </a:lvl4pPr>
      <a:lvl5pPr marL="8100060" indent="-899795" algn="l" defTabSz="3599815" rtl="0" eaLnBrk="1" latinLnBrk="0" hangingPunct="1">
        <a:lnSpc>
          <a:spcPct val="90000"/>
        </a:lnSpc>
        <a:spcBef>
          <a:spcPts val="1975"/>
        </a:spcBef>
        <a:buFont typeface="Arial" panose="020B0604020202020204"/>
        <a:buChar char="•"/>
        <a:defRPr sz="7085" kern="1200">
          <a:solidFill>
            <a:schemeClr val="tx1"/>
          </a:solidFill>
          <a:latin typeface="+mn-lt"/>
          <a:ea typeface="+mn-ea"/>
          <a:cs typeface="+mn-cs"/>
        </a:defRPr>
      </a:lvl5pPr>
      <a:lvl6pPr marL="9900285" indent="-899795" algn="l" defTabSz="3599815" rtl="0" eaLnBrk="1" latinLnBrk="0" hangingPunct="1">
        <a:lnSpc>
          <a:spcPct val="90000"/>
        </a:lnSpc>
        <a:spcBef>
          <a:spcPts val="1975"/>
        </a:spcBef>
        <a:buFont typeface="Arial" panose="020B0604020202020204"/>
        <a:buChar char="•"/>
        <a:defRPr sz="7085" kern="1200">
          <a:solidFill>
            <a:schemeClr val="tx1"/>
          </a:solidFill>
          <a:latin typeface="+mn-lt"/>
          <a:ea typeface="+mn-ea"/>
          <a:cs typeface="+mn-cs"/>
        </a:defRPr>
      </a:lvl6pPr>
      <a:lvl7pPr marL="11699875" indent="-899795" algn="l" defTabSz="3599815" rtl="0" eaLnBrk="1" latinLnBrk="0" hangingPunct="1">
        <a:lnSpc>
          <a:spcPct val="90000"/>
        </a:lnSpc>
        <a:spcBef>
          <a:spcPts val="1975"/>
        </a:spcBef>
        <a:buFont typeface="Arial" panose="020B0604020202020204"/>
        <a:buChar char="•"/>
        <a:defRPr sz="7085" kern="1200">
          <a:solidFill>
            <a:schemeClr val="tx1"/>
          </a:solidFill>
          <a:latin typeface="+mn-lt"/>
          <a:ea typeface="+mn-ea"/>
          <a:cs typeface="+mn-cs"/>
        </a:defRPr>
      </a:lvl7pPr>
      <a:lvl8pPr marL="13500100" indent="-899795" algn="l" defTabSz="3599815" rtl="0" eaLnBrk="1" latinLnBrk="0" hangingPunct="1">
        <a:lnSpc>
          <a:spcPct val="90000"/>
        </a:lnSpc>
        <a:spcBef>
          <a:spcPts val="1975"/>
        </a:spcBef>
        <a:buFont typeface="Arial" panose="020B0604020202020204"/>
        <a:buChar char="•"/>
        <a:defRPr sz="7085" kern="1200">
          <a:solidFill>
            <a:schemeClr val="tx1"/>
          </a:solidFill>
          <a:latin typeface="+mn-lt"/>
          <a:ea typeface="+mn-ea"/>
          <a:cs typeface="+mn-cs"/>
        </a:defRPr>
      </a:lvl8pPr>
      <a:lvl9pPr marL="15299690" indent="-899795" algn="l" defTabSz="3599815" rtl="0" eaLnBrk="1" latinLnBrk="0" hangingPunct="1">
        <a:lnSpc>
          <a:spcPct val="90000"/>
        </a:lnSpc>
        <a:spcBef>
          <a:spcPts val="1975"/>
        </a:spcBef>
        <a:buFont typeface="Arial" panose="020B0604020202020204"/>
        <a:buChar char="•"/>
        <a:defRPr sz="7085" kern="1200">
          <a:solidFill>
            <a:schemeClr val="tx1"/>
          </a:solidFill>
          <a:latin typeface="+mn-lt"/>
          <a:ea typeface="+mn-ea"/>
          <a:cs typeface="+mn-cs"/>
        </a:defRPr>
      </a:lvl9pPr>
    </p:bodyStyle>
    <p:otherStyle>
      <a:defPPr>
        <a:defRPr lang="zh-CN"/>
      </a:defPPr>
      <a:lvl1pPr marL="0" algn="l" defTabSz="3599815" rtl="0" eaLnBrk="1" latinLnBrk="0" hangingPunct="1">
        <a:defRPr sz="7085" kern="1200">
          <a:solidFill>
            <a:schemeClr val="tx1"/>
          </a:solidFill>
          <a:latin typeface="+mn-lt"/>
          <a:ea typeface="+mn-ea"/>
          <a:cs typeface="+mn-cs"/>
        </a:defRPr>
      </a:lvl1pPr>
      <a:lvl2pPr marL="1800225" algn="l" defTabSz="3599815" rtl="0" eaLnBrk="1" latinLnBrk="0" hangingPunct="1">
        <a:defRPr sz="7085" kern="1200">
          <a:solidFill>
            <a:schemeClr val="tx1"/>
          </a:solidFill>
          <a:latin typeface="+mn-lt"/>
          <a:ea typeface="+mn-ea"/>
          <a:cs typeface="+mn-cs"/>
        </a:defRPr>
      </a:lvl2pPr>
      <a:lvl3pPr marL="3599815" algn="l" defTabSz="3599815" rtl="0" eaLnBrk="1" latinLnBrk="0" hangingPunct="1">
        <a:defRPr sz="7085" kern="1200">
          <a:solidFill>
            <a:schemeClr val="tx1"/>
          </a:solidFill>
          <a:latin typeface="+mn-lt"/>
          <a:ea typeface="+mn-ea"/>
          <a:cs typeface="+mn-cs"/>
        </a:defRPr>
      </a:lvl3pPr>
      <a:lvl4pPr marL="5400040" algn="l" defTabSz="3599815" rtl="0" eaLnBrk="1" latinLnBrk="0" hangingPunct="1">
        <a:defRPr sz="7085" kern="1200">
          <a:solidFill>
            <a:schemeClr val="tx1"/>
          </a:solidFill>
          <a:latin typeface="+mn-lt"/>
          <a:ea typeface="+mn-ea"/>
          <a:cs typeface="+mn-cs"/>
        </a:defRPr>
      </a:lvl4pPr>
      <a:lvl5pPr marL="7200265" algn="l" defTabSz="3599815" rtl="0" eaLnBrk="1" latinLnBrk="0" hangingPunct="1">
        <a:defRPr sz="7085" kern="1200">
          <a:solidFill>
            <a:schemeClr val="tx1"/>
          </a:solidFill>
          <a:latin typeface="+mn-lt"/>
          <a:ea typeface="+mn-ea"/>
          <a:cs typeface="+mn-cs"/>
        </a:defRPr>
      </a:lvl5pPr>
      <a:lvl6pPr marL="8999855" algn="l" defTabSz="3599815" rtl="0" eaLnBrk="1" latinLnBrk="0" hangingPunct="1">
        <a:defRPr sz="7085" kern="1200">
          <a:solidFill>
            <a:schemeClr val="tx1"/>
          </a:solidFill>
          <a:latin typeface="+mn-lt"/>
          <a:ea typeface="+mn-ea"/>
          <a:cs typeface="+mn-cs"/>
        </a:defRPr>
      </a:lvl6pPr>
      <a:lvl7pPr marL="10800080" algn="l" defTabSz="3599815" rtl="0" eaLnBrk="1" latinLnBrk="0" hangingPunct="1">
        <a:defRPr sz="7085" kern="1200">
          <a:solidFill>
            <a:schemeClr val="tx1"/>
          </a:solidFill>
          <a:latin typeface="+mn-lt"/>
          <a:ea typeface="+mn-ea"/>
          <a:cs typeface="+mn-cs"/>
        </a:defRPr>
      </a:lvl7pPr>
      <a:lvl8pPr marL="12600305" algn="l" defTabSz="3599815" rtl="0" eaLnBrk="1" latinLnBrk="0" hangingPunct="1">
        <a:defRPr sz="7085" kern="1200">
          <a:solidFill>
            <a:schemeClr val="tx1"/>
          </a:solidFill>
          <a:latin typeface="+mn-lt"/>
          <a:ea typeface="+mn-ea"/>
          <a:cs typeface="+mn-cs"/>
        </a:defRPr>
      </a:lvl8pPr>
      <a:lvl9pPr marL="14399895" algn="l" defTabSz="3599815" rtl="0" eaLnBrk="1" latinLnBrk="0" hangingPunct="1">
        <a:defRPr sz="70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5.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接连接符 13"/>
          <p:cNvCxnSpPr/>
          <p:nvPr/>
        </p:nvCxnSpPr>
        <p:spPr>
          <a:xfrm>
            <a:off x="2303780" y="2806700"/>
            <a:ext cx="10612120" cy="0"/>
          </a:xfrm>
          <a:prstGeom prst="line">
            <a:avLst/>
          </a:prstGeom>
          <a:ln>
            <a:solidFill>
              <a:srgbClr val="E3CAB4"/>
            </a:solidFill>
            <a:tailEnd type="ova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21911310" y="2806700"/>
            <a:ext cx="10076815" cy="0"/>
          </a:xfrm>
          <a:prstGeom prst="line">
            <a:avLst/>
          </a:prstGeom>
          <a:ln>
            <a:solidFill>
              <a:srgbClr val="E3CAB4"/>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2" name="直角三角形 1"/>
          <p:cNvSpPr/>
          <p:nvPr/>
        </p:nvSpPr>
        <p:spPr>
          <a:xfrm rot="11629421" flipV="1">
            <a:off x="1186180" y="41481375"/>
            <a:ext cx="5156835" cy="738505"/>
          </a:xfrm>
          <a:prstGeom prst="rtTriangle">
            <a:avLst/>
          </a:prstGeom>
          <a:solidFill>
            <a:srgbClr val="E3CAB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latin typeface="+mj-ea"/>
              <a:ea typeface="+mj-ea"/>
              <a:cs typeface="+mn-lt"/>
            </a:endParaRPr>
          </a:p>
        </p:txBody>
      </p:sp>
      <p:sp>
        <p:nvSpPr>
          <p:cNvPr id="3" name="等腰三角形 2"/>
          <p:cNvSpPr/>
          <p:nvPr/>
        </p:nvSpPr>
        <p:spPr>
          <a:xfrm flipV="1">
            <a:off x="31367730" y="1473200"/>
            <a:ext cx="3645535" cy="2667000"/>
          </a:xfrm>
          <a:prstGeom prst="triangle">
            <a:avLst/>
          </a:prstGeom>
          <a:solidFill>
            <a:srgbClr val="CDBE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defRPr/>
            </a:pPr>
            <a:endParaRPr lang="zh-CN" altLang="en-US" sz="2400">
              <a:solidFill>
                <a:prstClr val="white"/>
              </a:solidFill>
              <a:latin typeface="字魂58号-创中黑" panose="00000500000000000000" pitchFamily="2" charset="-122"/>
              <a:ea typeface="字魂58号-创中黑" panose="00000500000000000000" pitchFamily="2" charset="-122"/>
              <a:sym typeface="字魂58号-创中黑" panose="00000500000000000000" pitchFamily="2" charset="-122"/>
            </a:endParaRPr>
          </a:p>
        </p:txBody>
      </p:sp>
      <p:cxnSp>
        <p:nvCxnSpPr>
          <p:cNvPr id="4" name="直接连接符 3"/>
          <p:cNvCxnSpPr/>
          <p:nvPr/>
        </p:nvCxnSpPr>
        <p:spPr>
          <a:xfrm flipH="1">
            <a:off x="30680025" y="40098980"/>
            <a:ext cx="4333240" cy="25495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2494915" y="190500"/>
            <a:ext cx="28872815" cy="2553335"/>
          </a:xfrm>
          <a:prstGeom prst="rect">
            <a:avLst/>
          </a:prstGeom>
          <a:noFill/>
        </p:spPr>
        <p:txBody>
          <a:bodyPr wrap="square" rtlCol="0">
            <a:spAutoFit/>
          </a:bodyPr>
          <a:p>
            <a:pPr algn="ctr"/>
            <a:r>
              <a:rPr lang="zh-CN" altLang="en-US" sz="8000">
                <a:latin typeface="Times New Roman" panose="02020603050405020304" charset="0"/>
                <a:cs typeface="Times New Roman" panose="02020603050405020304" charset="0"/>
              </a:rPr>
              <a:t>Research and Application of Computer Internet Technology in Intelligent Financial Risk Monitoring System</a:t>
            </a:r>
            <a:endParaRPr lang="zh-CN" altLang="en-US" sz="8000">
              <a:latin typeface="Times New Roman" panose="02020603050405020304" charset="0"/>
              <a:cs typeface="Times New Roman" panose="02020603050405020304" charset="0"/>
            </a:endParaRPr>
          </a:p>
        </p:txBody>
      </p:sp>
      <p:pic>
        <p:nvPicPr>
          <p:cNvPr id="6" name="图片 5"/>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13594080" y="2743835"/>
            <a:ext cx="6674485" cy="2160270"/>
          </a:xfrm>
          <a:prstGeom prst="rect">
            <a:avLst/>
          </a:prstGeom>
        </p:spPr>
      </p:pic>
      <p:grpSp>
        <p:nvGrpSpPr>
          <p:cNvPr id="28" name="组合 27"/>
          <p:cNvGrpSpPr/>
          <p:nvPr/>
        </p:nvGrpSpPr>
        <p:grpSpPr>
          <a:xfrm>
            <a:off x="17781905" y="6004560"/>
            <a:ext cx="14904085" cy="12439015"/>
            <a:chOff x="20340" y="19056"/>
            <a:chExt cx="8322" cy="9401"/>
          </a:xfrm>
        </p:grpSpPr>
        <p:grpSp>
          <p:nvGrpSpPr>
            <p:cNvPr id="29" name="Group 13"/>
            <p:cNvGrpSpPr/>
            <p:nvPr/>
          </p:nvGrpSpPr>
          <p:grpSpPr>
            <a:xfrm>
              <a:off x="24136" y="27825"/>
              <a:ext cx="632" cy="632"/>
              <a:chOff x="2996418" y="1828800"/>
              <a:chExt cx="717453" cy="717453"/>
            </a:xfrm>
          </p:grpSpPr>
          <p:sp>
            <p:nvSpPr>
              <p:cNvPr id="30" name="Oval 18"/>
              <p:cNvSpPr/>
              <p:nvPr/>
            </p:nvSpPr>
            <p:spPr>
              <a:xfrm>
                <a:off x="2996418" y="1828800"/>
                <a:ext cx="717453" cy="717453"/>
              </a:xfrm>
              <a:prstGeom prst="ellipse">
                <a:avLst/>
              </a:prstGeom>
              <a:solidFill>
                <a:srgbClr val="E3C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sz="1355">
                  <a:ea typeface="字魂58号-创中黑" panose="00000500000000000000" pitchFamily="2" charset="-122"/>
                  <a:cs typeface="+mn-lt"/>
                  <a:sym typeface="字魂58号-创中黑" panose="00000500000000000000" pitchFamily="2" charset="-122"/>
                </a:endParaRPr>
              </a:p>
            </p:txBody>
          </p:sp>
          <p:sp>
            <p:nvSpPr>
              <p:cNvPr id="31" name="Oval 19"/>
              <p:cNvSpPr/>
              <p:nvPr/>
            </p:nvSpPr>
            <p:spPr>
              <a:xfrm>
                <a:off x="3142370" y="1974752"/>
                <a:ext cx="425548" cy="42554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sz="1355">
                  <a:ea typeface="字魂58号-创中黑" panose="00000500000000000000" pitchFamily="2" charset="-122"/>
                  <a:cs typeface="+mn-lt"/>
                  <a:sym typeface="字魂58号-创中黑" panose="00000500000000000000" pitchFamily="2" charset="-122"/>
                </a:endParaRPr>
              </a:p>
            </p:txBody>
          </p:sp>
        </p:grpSp>
        <p:grpSp>
          <p:nvGrpSpPr>
            <p:cNvPr id="34" name="Group 14"/>
            <p:cNvGrpSpPr/>
            <p:nvPr/>
          </p:nvGrpSpPr>
          <p:grpSpPr>
            <a:xfrm>
              <a:off x="20340" y="19056"/>
              <a:ext cx="8322" cy="8591"/>
              <a:chOff x="596313" y="1252025"/>
              <a:chExt cx="2743200" cy="1954482"/>
            </a:xfrm>
            <a:solidFill>
              <a:srgbClr val="E3CAB4"/>
            </a:solidFill>
          </p:grpSpPr>
          <p:sp>
            <p:nvSpPr>
              <p:cNvPr id="35" name="Rounded Rectangle 16"/>
              <p:cNvSpPr/>
              <p:nvPr/>
            </p:nvSpPr>
            <p:spPr>
              <a:xfrm>
                <a:off x="596313" y="1252025"/>
                <a:ext cx="2743200" cy="1730326"/>
              </a:xfrm>
              <a:prstGeom prst="roundRect">
                <a:avLst>
                  <a:gd name="adj" fmla="val 1016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sz="1355">
                  <a:ea typeface="字魂58号-创中黑" panose="00000500000000000000" pitchFamily="2" charset="-122"/>
                  <a:cs typeface="+mn-lt"/>
                  <a:sym typeface="字魂58号-创中黑" panose="00000500000000000000" pitchFamily="2" charset="-122"/>
                </a:endParaRPr>
              </a:p>
            </p:txBody>
          </p:sp>
          <p:sp>
            <p:nvSpPr>
              <p:cNvPr id="36" name="Isosceles Triangle 17"/>
              <p:cNvSpPr/>
              <p:nvPr/>
            </p:nvSpPr>
            <p:spPr>
              <a:xfrm rot="10800000">
                <a:off x="1712595" y="2955143"/>
                <a:ext cx="510637" cy="25136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sz="1355">
                  <a:ea typeface="字魂58号-创中黑" panose="00000500000000000000" pitchFamily="2" charset="-122"/>
                  <a:cs typeface="+mn-lt"/>
                  <a:sym typeface="字魂58号-创中黑" panose="00000500000000000000" pitchFamily="2" charset="-122"/>
                </a:endParaRPr>
              </a:p>
            </p:txBody>
          </p:sp>
        </p:grpSp>
      </p:grpSp>
      <p:grpSp>
        <p:nvGrpSpPr>
          <p:cNvPr id="37" name="组合 36"/>
          <p:cNvGrpSpPr/>
          <p:nvPr/>
        </p:nvGrpSpPr>
        <p:grpSpPr>
          <a:xfrm>
            <a:off x="1259205" y="17767300"/>
            <a:ext cx="14734540" cy="9993630"/>
            <a:chOff x="20340" y="19056"/>
            <a:chExt cx="8322" cy="9401"/>
          </a:xfrm>
        </p:grpSpPr>
        <p:grpSp>
          <p:nvGrpSpPr>
            <p:cNvPr id="38" name="Group 13"/>
            <p:cNvGrpSpPr/>
            <p:nvPr/>
          </p:nvGrpSpPr>
          <p:grpSpPr>
            <a:xfrm>
              <a:off x="24136" y="27825"/>
              <a:ext cx="632" cy="632"/>
              <a:chOff x="2996418" y="1828800"/>
              <a:chExt cx="717453" cy="717453"/>
            </a:xfrm>
          </p:grpSpPr>
          <p:sp>
            <p:nvSpPr>
              <p:cNvPr id="39" name="Oval 18"/>
              <p:cNvSpPr/>
              <p:nvPr/>
            </p:nvSpPr>
            <p:spPr>
              <a:xfrm>
                <a:off x="2996418" y="1828800"/>
                <a:ext cx="717453" cy="717453"/>
              </a:xfrm>
              <a:prstGeom prst="ellipse">
                <a:avLst/>
              </a:prstGeom>
              <a:solidFill>
                <a:srgbClr val="E3C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sp>
            <p:nvSpPr>
              <p:cNvPr id="78" name="Oval 19"/>
              <p:cNvSpPr/>
              <p:nvPr/>
            </p:nvSpPr>
            <p:spPr>
              <a:xfrm>
                <a:off x="3142370" y="1974752"/>
                <a:ext cx="425548" cy="42554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grpSp>
        <p:grpSp>
          <p:nvGrpSpPr>
            <p:cNvPr id="79" name="Group 14"/>
            <p:cNvGrpSpPr/>
            <p:nvPr/>
          </p:nvGrpSpPr>
          <p:grpSpPr>
            <a:xfrm>
              <a:off x="20340" y="19056"/>
              <a:ext cx="8322" cy="8591"/>
              <a:chOff x="596313" y="1252025"/>
              <a:chExt cx="2743200" cy="1954482"/>
            </a:xfrm>
            <a:solidFill>
              <a:srgbClr val="E3CAB4"/>
            </a:solidFill>
          </p:grpSpPr>
          <p:sp>
            <p:nvSpPr>
              <p:cNvPr id="80" name="Rounded Rectangle 16"/>
              <p:cNvSpPr/>
              <p:nvPr/>
            </p:nvSpPr>
            <p:spPr>
              <a:xfrm>
                <a:off x="596313" y="1252025"/>
                <a:ext cx="2743200" cy="1730326"/>
              </a:xfrm>
              <a:prstGeom prst="roundRect">
                <a:avLst>
                  <a:gd name="adj" fmla="val 1016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sp>
            <p:nvSpPr>
              <p:cNvPr id="81" name="Isosceles Triangle 17"/>
              <p:cNvSpPr/>
              <p:nvPr/>
            </p:nvSpPr>
            <p:spPr>
              <a:xfrm rot="10800000">
                <a:off x="1712595" y="2955143"/>
                <a:ext cx="510637" cy="25136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grpSp>
      </p:grpSp>
      <p:grpSp>
        <p:nvGrpSpPr>
          <p:cNvPr id="89" name="组合 88"/>
          <p:cNvGrpSpPr/>
          <p:nvPr/>
        </p:nvGrpSpPr>
        <p:grpSpPr>
          <a:xfrm>
            <a:off x="1240790" y="33298130"/>
            <a:ext cx="14734540" cy="7632065"/>
            <a:chOff x="20340" y="19056"/>
            <a:chExt cx="8322" cy="9401"/>
          </a:xfrm>
        </p:grpSpPr>
        <p:grpSp>
          <p:nvGrpSpPr>
            <p:cNvPr id="90" name="Group 13"/>
            <p:cNvGrpSpPr/>
            <p:nvPr/>
          </p:nvGrpSpPr>
          <p:grpSpPr>
            <a:xfrm>
              <a:off x="24136" y="27825"/>
              <a:ext cx="632" cy="632"/>
              <a:chOff x="2996418" y="1828800"/>
              <a:chExt cx="717453" cy="717453"/>
            </a:xfrm>
          </p:grpSpPr>
          <p:sp>
            <p:nvSpPr>
              <p:cNvPr id="91" name="Oval 18"/>
              <p:cNvSpPr/>
              <p:nvPr/>
            </p:nvSpPr>
            <p:spPr>
              <a:xfrm>
                <a:off x="2996418" y="1828800"/>
                <a:ext cx="717453" cy="717453"/>
              </a:xfrm>
              <a:prstGeom prst="ellipse">
                <a:avLst/>
              </a:prstGeom>
              <a:solidFill>
                <a:srgbClr val="E3C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sp>
            <p:nvSpPr>
              <p:cNvPr id="92" name="Oval 19"/>
              <p:cNvSpPr/>
              <p:nvPr/>
            </p:nvSpPr>
            <p:spPr>
              <a:xfrm>
                <a:off x="3142370" y="1974752"/>
                <a:ext cx="425548" cy="42554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grpSp>
        <p:grpSp>
          <p:nvGrpSpPr>
            <p:cNvPr id="93" name="Group 14"/>
            <p:cNvGrpSpPr/>
            <p:nvPr/>
          </p:nvGrpSpPr>
          <p:grpSpPr>
            <a:xfrm>
              <a:off x="20340" y="19056"/>
              <a:ext cx="8322" cy="8591"/>
              <a:chOff x="596313" y="1252025"/>
              <a:chExt cx="2743200" cy="1954482"/>
            </a:xfrm>
            <a:solidFill>
              <a:srgbClr val="E3CAB4"/>
            </a:solidFill>
          </p:grpSpPr>
          <p:sp>
            <p:nvSpPr>
              <p:cNvPr id="94" name="Rounded Rectangle 16"/>
              <p:cNvSpPr/>
              <p:nvPr/>
            </p:nvSpPr>
            <p:spPr>
              <a:xfrm>
                <a:off x="596313" y="1252025"/>
                <a:ext cx="2743200" cy="1730326"/>
              </a:xfrm>
              <a:prstGeom prst="roundRect">
                <a:avLst>
                  <a:gd name="adj" fmla="val 1016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sp>
            <p:nvSpPr>
              <p:cNvPr id="95" name="Isosceles Triangle 17"/>
              <p:cNvSpPr/>
              <p:nvPr/>
            </p:nvSpPr>
            <p:spPr>
              <a:xfrm rot="10800000">
                <a:off x="1712595" y="2955143"/>
                <a:ext cx="510637" cy="25136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grpSp>
      </p:grpSp>
      <p:grpSp>
        <p:nvGrpSpPr>
          <p:cNvPr id="96" name="组合 95"/>
          <p:cNvGrpSpPr/>
          <p:nvPr/>
        </p:nvGrpSpPr>
        <p:grpSpPr>
          <a:xfrm>
            <a:off x="18107660" y="25549225"/>
            <a:ext cx="14999335" cy="9577705"/>
            <a:chOff x="20340" y="19056"/>
            <a:chExt cx="8322" cy="9401"/>
          </a:xfrm>
        </p:grpSpPr>
        <p:grpSp>
          <p:nvGrpSpPr>
            <p:cNvPr id="97" name="Group 13"/>
            <p:cNvGrpSpPr/>
            <p:nvPr/>
          </p:nvGrpSpPr>
          <p:grpSpPr>
            <a:xfrm>
              <a:off x="24136" y="27825"/>
              <a:ext cx="632" cy="632"/>
              <a:chOff x="2996418" y="1828800"/>
              <a:chExt cx="717453" cy="717453"/>
            </a:xfrm>
          </p:grpSpPr>
          <p:sp>
            <p:nvSpPr>
              <p:cNvPr id="98" name="Oval 18"/>
              <p:cNvSpPr/>
              <p:nvPr/>
            </p:nvSpPr>
            <p:spPr>
              <a:xfrm>
                <a:off x="2996418" y="1828800"/>
                <a:ext cx="717453" cy="717453"/>
              </a:xfrm>
              <a:prstGeom prst="ellipse">
                <a:avLst/>
              </a:prstGeom>
              <a:solidFill>
                <a:srgbClr val="E3C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sp>
            <p:nvSpPr>
              <p:cNvPr id="99" name="Oval 19"/>
              <p:cNvSpPr/>
              <p:nvPr/>
            </p:nvSpPr>
            <p:spPr>
              <a:xfrm>
                <a:off x="3142370" y="1974752"/>
                <a:ext cx="425548" cy="42554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grpSp>
        <p:grpSp>
          <p:nvGrpSpPr>
            <p:cNvPr id="100" name="Group 14"/>
            <p:cNvGrpSpPr/>
            <p:nvPr/>
          </p:nvGrpSpPr>
          <p:grpSpPr>
            <a:xfrm>
              <a:off x="20340" y="19056"/>
              <a:ext cx="8322" cy="8591"/>
              <a:chOff x="596313" y="1252025"/>
              <a:chExt cx="2743200" cy="1954482"/>
            </a:xfrm>
            <a:solidFill>
              <a:srgbClr val="E3CAB4"/>
            </a:solidFill>
          </p:grpSpPr>
          <p:sp>
            <p:nvSpPr>
              <p:cNvPr id="101" name="Rounded Rectangle 16"/>
              <p:cNvSpPr/>
              <p:nvPr/>
            </p:nvSpPr>
            <p:spPr>
              <a:xfrm>
                <a:off x="596313" y="1252025"/>
                <a:ext cx="2743200" cy="1730326"/>
              </a:xfrm>
              <a:prstGeom prst="roundRect">
                <a:avLst>
                  <a:gd name="adj" fmla="val 1016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sp>
            <p:nvSpPr>
              <p:cNvPr id="102" name="Isosceles Triangle 17"/>
              <p:cNvSpPr/>
              <p:nvPr/>
            </p:nvSpPr>
            <p:spPr>
              <a:xfrm rot="10800000">
                <a:off x="1712595" y="2955143"/>
                <a:ext cx="510637" cy="25136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grpSp>
      </p:grpSp>
      <p:grpSp>
        <p:nvGrpSpPr>
          <p:cNvPr id="7" name="组合 6"/>
          <p:cNvGrpSpPr/>
          <p:nvPr/>
        </p:nvGrpSpPr>
        <p:grpSpPr>
          <a:xfrm>
            <a:off x="1345565" y="6004560"/>
            <a:ext cx="14735175" cy="12211685"/>
            <a:chOff x="20340" y="19056"/>
            <a:chExt cx="8322" cy="9401"/>
          </a:xfrm>
        </p:grpSpPr>
        <p:grpSp>
          <p:nvGrpSpPr>
            <p:cNvPr id="25" name="Group 13"/>
            <p:cNvGrpSpPr/>
            <p:nvPr/>
          </p:nvGrpSpPr>
          <p:grpSpPr>
            <a:xfrm>
              <a:off x="24136" y="27825"/>
              <a:ext cx="632" cy="632"/>
              <a:chOff x="2996418" y="1828800"/>
              <a:chExt cx="717453" cy="717453"/>
            </a:xfrm>
          </p:grpSpPr>
          <p:sp>
            <p:nvSpPr>
              <p:cNvPr id="26" name="Oval 18"/>
              <p:cNvSpPr/>
              <p:nvPr/>
            </p:nvSpPr>
            <p:spPr>
              <a:xfrm>
                <a:off x="2996418" y="1828800"/>
                <a:ext cx="717453" cy="717453"/>
              </a:xfrm>
              <a:prstGeom prst="ellipse">
                <a:avLst/>
              </a:prstGeom>
              <a:solidFill>
                <a:srgbClr val="E3C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sp>
            <p:nvSpPr>
              <p:cNvPr id="27" name="Oval 19"/>
              <p:cNvSpPr/>
              <p:nvPr/>
            </p:nvSpPr>
            <p:spPr>
              <a:xfrm>
                <a:off x="3142370" y="1974752"/>
                <a:ext cx="425548" cy="42554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grpSp>
        <p:grpSp>
          <p:nvGrpSpPr>
            <p:cNvPr id="32" name="Group 14"/>
            <p:cNvGrpSpPr/>
            <p:nvPr/>
          </p:nvGrpSpPr>
          <p:grpSpPr>
            <a:xfrm>
              <a:off x="20340" y="19056"/>
              <a:ext cx="8322" cy="8591"/>
              <a:chOff x="596313" y="1252025"/>
              <a:chExt cx="2743200" cy="1954482"/>
            </a:xfrm>
            <a:solidFill>
              <a:srgbClr val="E3CAB4"/>
            </a:solidFill>
          </p:grpSpPr>
          <p:sp>
            <p:nvSpPr>
              <p:cNvPr id="33" name="Rounded Rectangle 16"/>
              <p:cNvSpPr/>
              <p:nvPr/>
            </p:nvSpPr>
            <p:spPr>
              <a:xfrm>
                <a:off x="596313" y="1252025"/>
                <a:ext cx="2743200" cy="1730326"/>
              </a:xfrm>
              <a:prstGeom prst="roundRect">
                <a:avLst>
                  <a:gd name="adj" fmla="val 1016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sp>
            <p:nvSpPr>
              <p:cNvPr id="40" name="Isosceles Triangle 17"/>
              <p:cNvSpPr/>
              <p:nvPr/>
            </p:nvSpPr>
            <p:spPr>
              <a:xfrm rot="10800000">
                <a:off x="1712595" y="2955143"/>
                <a:ext cx="510637" cy="25136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5">
                  <a:ea typeface="字魂58号-创中黑" panose="00000500000000000000" pitchFamily="2" charset="-122"/>
                  <a:cs typeface="+mn-lt"/>
                  <a:sym typeface="字魂58号-创中黑" panose="00000500000000000000" pitchFamily="2" charset="-122"/>
                </a:endParaRPr>
              </a:p>
            </p:txBody>
          </p:sp>
        </p:grpSp>
      </p:grpSp>
      <p:sp>
        <p:nvSpPr>
          <p:cNvPr id="103" name="文本框 102"/>
          <p:cNvSpPr txBox="1"/>
          <p:nvPr/>
        </p:nvSpPr>
        <p:spPr>
          <a:xfrm>
            <a:off x="1823085" y="6805295"/>
            <a:ext cx="14257655" cy="8462645"/>
          </a:xfrm>
          <a:prstGeom prst="rect">
            <a:avLst/>
          </a:prstGeom>
          <a:noFill/>
        </p:spPr>
        <p:txBody>
          <a:bodyPr wrap="square" rtlCol="0">
            <a:spAutoFit/>
          </a:bodyPr>
          <a:p>
            <a:r>
              <a:rPr lang="zh-CN" altLang="en-US" sz="4000"/>
              <a:t>A</a:t>
            </a:r>
            <a:r>
              <a:rPr lang="zh-CN" altLang="en-US" sz="4000" b="1">
                <a:latin typeface="Times New Roman" panose="02020603050405020304" charset="0"/>
                <a:cs typeface="Times New Roman" panose="02020603050405020304" charset="0"/>
              </a:rPr>
              <a:t>bstract</a:t>
            </a:r>
            <a:endParaRPr lang="zh-CN" altLang="en-US" sz="4000"/>
          </a:p>
          <a:p>
            <a:r>
              <a:rPr lang="zh-CN" altLang="en-US" sz="3600"/>
              <a:t>At present, the daily transaction volume of major domestic banks is nearly 10 million, and the average daily transaction volume exceeds 100 billion yuan. A large amount of structured and unstructured transaction data is generated, which is difficult to manage effectively. How to formulate fast and effective financial risk control strategies, improve the efficiency of customer information data processing, and timely predict and prevent credit and fraud risks in the business has become an urgent problem for financial enterprises. The D-Ocean-based financial risk monitoring system relies on the D-Ocean system to efficiently manage massive amounts of data, while using content-based text similarity retrieval, image similarity retrieval based on color and image features, and key frame-based video similarity Retrieval and other technologies fully excavate the practical application of unstructured data in financial risk control.</a:t>
            </a:r>
            <a:endParaRPr lang="zh-CN" altLang="en-US" sz="3600"/>
          </a:p>
        </p:txBody>
      </p:sp>
      <p:sp>
        <p:nvSpPr>
          <p:cNvPr id="104" name="文本框 103"/>
          <p:cNvSpPr txBox="1"/>
          <p:nvPr/>
        </p:nvSpPr>
        <p:spPr>
          <a:xfrm>
            <a:off x="18107660" y="6212840"/>
            <a:ext cx="14578330" cy="10125075"/>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The division of online supply chain finance</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Online supply chain finance refers to the new trend and advanced stage of supply chain finance through informatization collaboration between the financial industry and the physical industry based on supply chain management, including e-commerce transactions, online payments, transaction financing and logistics management, etc. Multiple links are complex financial innovation products [2]. It is an extremely broad concept, combined with industry practices, this article divides online supply chain finance, as shown in Figure 1. First, according to whether the business is integrated with B2B e-commerce, "online supply chain finance" can be divided into "online supply chain finance based on B2B platform" and "electronic/online of traditional offline supply chain finance"; According to whether the B2B platform is self-operated, “online supply chain finance based on B2B platform” can be further divided into “online supply chain finance based on self-operated B2B platform” (such as CCB’s Shanrong Business e-commerce financial service platform) and "Online supply chain finance based on a third-party B2B platform" (e.g., e-Singtong, e-daily, etc., jointly launched by China Construction Bank and a third-party B2B platform).</a:t>
            </a:r>
            <a:endParaRPr lang="zh-CN" altLang="en-US" sz="3600">
              <a:latin typeface="Times New Roman" panose="02020603050405020304" charset="0"/>
              <a:cs typeface="Times New Roman" panose="02020603050405020304" charset="0"/>
            </a:endParaRPr>
          </a:p>
        </p:txBody>
      </p:sp>
      <p:pic>
        <p:nvPicPr>
          <p:cNvPr id="-2147482623" name="图片 8"/>
          <p:cNvPicPr>
            <a:picLocks noChangeAspect="1"/>
          </p:cNvPicPr>
          <p:nvPr/>
        </p:nvPicPr>
        <p:blipFill>
          <a:blip r:embed="rId2"/>
          <a:stretch>
            <a:fillRect/>
          </a:stretch>
        </p:blipFill>
        <p:spPr>
          <a:xfrm>
            <a:off x="20047585" y="16502380"/>
            <a:ext cx="10467975" cy="6600825"/>
          </a:xfrm>
          <a:prstGeom prst="rect">
            <a:avLst/>
          </a:prstGeom>
          <a:noFill/>
          <a:ln w="9525">
            <a:noFill/>
          </a:ln>
        </p:spPr>
      </p:pic>
      <p:sp>
        <p:nvSpPr>
          <p:cNvPr id="105" name="文本框 104"/>
          <p:cNvSpPr txBox="1"/>
          <p:nvPr/>
        </p:nvSpPr>
        <p:spPr>
          <a:xfrm>
            <a:off x="18323560" y="23234015"/>
            <a:ext cx="13664565" cy="583565"/>
          </a:xfrm>
          <a:prstGeom prst="rect">
            <a:avLst/>
          </a:prstGeom>
          <a:noFill/>
        </p:spPr>
        <p:txBody>
          <a:bodyPr wrap="square" rtlCol="0">
            <a:spAutoFit/>
          </a:bodyPr>
          <a:p>
            <a:r>
              <a:rPr lang="zh-CN" altLang="en-US" sz="3200"/>
              <a:t>Fig. 1.Schematic diagram of online supply chain finance division</a:t>
            </a:r>
            <a:endParaRPr lang="zh-CN" altLang="en-US" sz="3200"/>
          </a:p>
        </p:txBody>
      </p:sp>
      <p:sp>
        <p:nvSpPr>
          <p:cNvPr id="108" name="手杖形箭头 107"/>
          <p:cNvSpPr/>
          <p:nvPr/>
        </p:nvSpPr>
        <p:spPr>
          <a:xfrm>
            <a:off x="14750415" y="6004560"/>
            <a:ext cx="3082290" cy="800735"/>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109" name="文本框 108"/>
          <p:cNvSpPr txBox="1"/>
          <p:nvPr/>
        </p:nvSpPr>
        <p:spPr>
          <a:xfrm>
            <a:off x="1833880" y="17915890"/>
            <a:ext cx="14159865" cy="7908925"/>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B.The model evolution of online supply chain finance</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Participants of online supply chain finance based on third-party B2B generally include: banks, third-party e-commerce companies, B2B small and medium-sized enterprises, logistics companies and core companies. Third-party e-commerce companies provide banks with new means of risk management and control based on the transaction information and supply chain information of SMEs they have, as well as their ability to predict market risks in trading products. Online supply chain finance takes the e-commerce credit of small and medium-sized enterprises as a supplement to its financial credit, thereby reducing the bank's investigation of the main credit of small and medium-sized enterprises, and controlling loan risks through information management and network information disclosure, and alleviating B2B electronics Figure 2 shows the operating mechanism of the difficulty of financing for business platform member companies [3].</a:t>
            </a:r>
            <a:endParaRPr lang="zh-CN" altLang="en-US" sz="3600">
              <a:latin typeface="Times New Roman" panose="02020603050405020304" charset="0"/>
              <a:cs typeface="Times New Roman" panose="02020603050405020304" charset="0"/>
            </a:endParaRPr>
          </a:p>
        </p:txBody>
      </p:sp>
      <p:pic>
        <p:nvPicPr>
          <p:cNvPr id="-2147482622" name="图片 9"/>
          <p:cNvPicPr>
            <a:picLocks noChangeAspect="1"/>
          </p:cNvPicPr>
          <p:nvPr/>
        </p:nvPicPr>
        <p:blipFill>
          <a:blip r:embed="rId3"/>
          <a:stretch>
            <a:fillRect/>
          </a:stretch>
        </p:blipFill>
        <p:spPr>
          <a:xfrm>
            <a:off x="2466340" y="25900380"/>
            <a:ext cx="12284075" cy="5823585"/>
          </a:xfrm>
          <a:prstGeom prst="rect">
            <a:avLst/>
          </a:prstGeom>
          <a:noFill/>
          <a:ln w="9525">
            <a:noFill/>
          </a:ln>
        </p:spPr>
      </p:pic>
      <p:sp>
        <p:nvSpPr>
          <p:cNvPr id="110" name="文本框 109"/>
          <p:cNvSpPr txBox="1"/>
          <p:nvPr/>
        </p:nvSpPr>
        <p:spPr>
          <a:xfrm>
            <a:off x="1404620" y="32019875"/>
            <a:ext cx="14602460" cy="583565"/>
          </a:xfrm>
          <a:prstGeom prst="rect">
            <a:avLst/>
          </a:prstGeom>
          <a:noFill/>
        </p:spPr>
        <p:txBody>
          <a:bodyPr wrap="square" rtlCol="0">
            <a:spAutoFit/>
          </a:bodyPr>
          <a:p>
            <a:r>
              <a:rPr lang="zh-CN" altLang="en-US" sz="3200">
                <a:latin typeface="Times New Roman" panose="02020603050405020304" charset="0"/>
                <a:cs typeface="Times New Roman" panose="02020603050405020304" charset="0"/>
              </a:rPr>
              <a:t>Fig. 2.Schematic diagram of the operation mechanism of online supply chain finance</a:t>
            </a:r>
            <a:endParaRPr lang="zh-CN" altLang="en-US" sz="3200">
              <a:latin typeface="Times New Roman" panose="02020603050405020304" charset="0"/>
              <a:cs typeface="Times New Roman" panose="02020603050405020304" charset="0"/>
            </a:endParaRPr>
          </a:p>
        </p:txBody>
      </p:sp>
      <p:sp>
        <p:nvSpPr>
          <p:cNvPr id="111" name="手杖形箭头 110"/>
          <p:cNvSpPr/>
          <p:nvPr/>
        </p:nvSpPr>
        <p:spPr>
          <a:xfrm rot="9900000">
            <a:off x="16711295" y="19653885"/>
            <a:ext cx="2618740" cy="80899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112" name="文本框 111"/>
          <p:cNvSpPr txBox="1"/>
          <p:nvPr/>
        </p:nvSpPr>
        <p:spPr>
          <a:xfrm>
            <a:off x="18512155" y="25765125"/>
            <a:ext cx="14413865" cy="7355205"/>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B.Transaction-driven event tracking subsystem</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The transaction-driven event tracking subsystem tracks risk events based on risk monitoring records. Log in to the system and first enter the risk display interface, which lists all risk records according to the risk level from high to low. At the same time, the system administrator can also query the records that meet the conditions according to the customer account, account number, and time of record. According to the risk record, we can further track the basic customer information, basic account information, the time of the event, the rule information triggered by the event, the text information generated by the event, the picture information generated by the event, and the video information generated by the time. The system can also manage customers, manage accounts, manage blacklists, manage rules, and query multimedia information. The basic flow chart of the system is shown in Figure 5:</a:t>
            </a:r>
            <a:endParaRPr lang="zh-CN" altLang="en-US" sz="3600">
              <a:latin typeface="Times New Roman" panose="02020603050405020304" charset="0"/>
              <a:cs typeface="Times New Roman" panose="02020603050405020304" charset="0"/>
            </a:endParaRPr>
          </a:p>
        </p:txBody>
      </p:sp>
      <p:pic>
        <p:nvPicPr>
          <p:cNvPr id="-2147482619" name="图片 12"/>
          <p:cNvPicPr>
            <a:picLocks noChangeAspect="1"/>
          </p:cNvPicPr>
          <p:nvPr/>
        </p:nvPicPr>
        <p:blipFill>
          <a:blip r:embed="rId4"/>
          <a:stretch>
            <a:fillRect/>
          </a:stretch>
        </p:blipFill>
        <p:spPr>
          <a:xfrm>
            <a:off x="19598005" y="33882965"/>
            <a:ext cx="12242800" cy="7799070"/>
          </a:xfrm>
          <a:prstGeom prst="rect">
            <a:avLst/>
          </a:prstGeom>
          <a:noFill/>
          <a:ln w="9525">
            <a:noFill/>
          </a:ln>
        </p:spPr>
      </p:pic>
      <p:sp>
        <p:nvSpPr>
          <p:cNvPr id="113" name="文本框 112"/>
          <p:cNvSpPr txBox="1"/>
          <p:nvPr/>
        </p:nvSpPr>
        <p:spPr>
          <a:xfrm>
            <a:off x="18825845" y="41661080"/>
            <a:ext cx="11854180" cy="583565"/>
          </a:xfrm>
          <a:prstGeom prst="rect">
            <a:avLst/>
          </a:prstGeom>
          <a:noFill/>
        </p:spPr>
        <p:txBody>
          <a:bodyPr wrap="square" rtlCol="0">
            <a:spAutoFit/>
          </a:bodyPr>
          <a:p>
            <a:r>
              <a:rPr lang="zh-CN" altLang="en-US" sz="3200">
                <a:latin typeface="Times New Roman" panose="02020603050405020304" charset="0"/>
                <a:cs typeface="Times New Roman" panose="02020603050405020304" charset="0"/>
              </a:rPr>
              <a:t>Fig. 5.The flow chart of the transaction's event tracking subsystem</a:t>
            </a:r>
            <a:endParaRPr lang="zh-CN" altLang="en-US" sz="3200">
              <a:latin typeface="Times New Roman" panose="02020603050405020304" charset="0"/>
              <a:cs typeface="Times New Roman" panose="02020603050405020304" charset="0"/>
            </a:endParaRPr>
          </a:p>
        </p:txBody>
      </p:sp>
      <p:sp>
        <p:nvSpPr>
          <p:cNvPr id="114" name="手杖形箭头 113"/>
          <p:cNvSpPr/>
          <p:nvPr/>
        </p:nvSpPr>
        <p:spPr>
          <a:xfrm rot="1320000">
            <a:off x="15678785" y="27068780"/>
            <a:ext cx="1905000" cy="80645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115" name="文本框 114"/>
          <p:cNvSpPr txBox="1"/>
          <p:nvPr/>
        </p:nvSpPr>
        <p:spPr>
          <a:xfrm>
            <a:off x="1753235" y="33778190"/>
            <a:ext cx="13904595" cy="458470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Conclusion</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This article introduces the financial risk control platform based on the rule engine, and proposes a scheme for the aggregation of characteristic factors of the risk control process control, the management of the characteristic library, and the division of risk control modules, which provides an integrated solution for the financial risk control system. It has certain guiding significance for the construction of a modern financial risk control platform.</a:t>
            </a:r>
            <a:endParaRPr lang="zh-CN" altLang="en-US" sz="3600">
              <a:latin typeface="Times New Roman" panose="02020603050405020304" charset="0"/>
              <a:cs typeface="Times New Roman" panose="02020603050405020304" charset="0"/>
            </a:endParaRPr>
          </a:p>
        </p:txBody>
      </p:sp>
      <p:sp>
        <p:nvSpPr>
          <p:cNvPr id="116" name="手杖形箭头 115"/>
          <p:cNvSpPr/>
          <p:nvPr/>
        </p:nvSpPr>
        <p:spPr>
          <a:xfrm rot="9900000">
            <a:off x="16532860" y="38641655"/>
            <a:ext cx="2242820" cy="6858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Tm="3000">
        <p:split orient="vert"/>
      </p:transition>
    </mc:Choice>
    <mc:Fallback>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2" presetClass="entr" presetSubtype="1"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up)">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tags/tag1.xml><?xml version="1.0" encoding="utf-8"?>
<p:tagLst xmlns:p="http://schemas.openxmlformats.org/presentationml/2006/main">
  <p:tag name="ISPRING_PRESENTATION_TITLE" val="PowerPoint 演示文稿"/>
  <p:tag name="ISPRING_FIRST_PUBLISH"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588ku">
      <a:majorFont>
        <a:latin typeface="Arial Black"/>
        <a:ea typeface="思源黑体 CN Bold"/>
        <a:cs typeface=""/>
      </a:majorFont>
      <a:minorFont>
        <a:latin typeface="Arial"/>
        <a:ea typeface="思源黑体 CN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4934</Words>
  <Application>WPS 演示</Application>
  <PresentationFormat>宽屏</PresentationFormat>
  <Paragraphs>23</Paragraphs>
  <Slides>1</Slides>
  <Notes>21</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vt:i4>
      </vt:variant>
    </vt:vector>
  </HeadingPairs>
  <TitlesOfParts>
    <vt:vector size="21" baseType="lpstr">
      <vt:lpstr>Arial</vt:lpstr>
      <vt:lpstr>宋体</vt:lpstr>
      <vt:lpstr>Wingdings</vt:lpstr>
      <vt:lpstr>Arial</vt:lpstr>
      <vt:lpstr>字魂58号-创中黑</vt:lpstr>
      <vt:lpstr>黑体</vt:lpstr>
      <vt:lpstr>Calibri Light</vt:lpstr>
      <vt:lpstr>Symbol</vt:lpstr>
      <vt:lpstr>华文黑体</vt:lpstr>
      <vt:lpstr>Open Sans</vt:lpstr>
      <vt:lpstr>思源黑体 CN Regular</vt:lpstr>
      <vt:lpstr>微软雅黑</vt:lpstr>
      <vt:lpstr>等线</vt:lpstr>
      <vt:lpstr>思源黑体 CN Bold</vt:lpstr>
      <vt:lpstr>Segoe Print</vt:lpstr>
      <vt:lpstr>Arial Unicode MS</vt:lpstr>
      <vt:lpstr>Lato Regular</vt:lpstr>
      <vt:lpstr>Times New Roman</vt:lpstr>
      <vt:lpstr>隶书</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Microsoft Office 用户</dc:creator>
  <cp:lastModifiedBy>笑^O^半世</cp:lastModifiedBy>
  <cp:revision>646</cp:revision>
  <dcterms:created xsi:type="dcterms:W3CDTF">2018-06-17T04:53:00Z</dcterms:created>
  <dcterms:modified xsi:type="dcterms:W3CDTF">2022-01-06T03:08:54Z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KSOTemplateUUID">
    <vt:lpwstr>v1.0_mb_I7yqyJvcnXzgF8sUwWA8Vg==</vt:lpwstr>
  </property>
  <property fmtid="{D5CDD505-2E9C-101B-9397-08002B2CF9AE}" pid="4" name="ICV">
    <vt:lpwstr>A2EADB875D5D44C49644923E0F446F97</vt:lpwstr>
  </property>
</Properties>
</file>