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35999420" cy="43199685"/>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13606"/>
        <p:guide pos="11316"/>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3539764" y="5760000"/>
            <a:ext cx="28934646" cy="16191495"/>
          </a:xfrm>
        </p:spPr>
        <p:txBody>
          <a:bodyPr lIns="90000" tIns="46800" rIns="90000" bIns="46800" anchor="b" anchorCtr="0">
            <a:normAutofit/>
          </a:bodyPr>
          <a:lstStyle>
            <a:lvl1pPr algn="ctr">
              <a:defRPr sz="2362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3539764" y="22427715"/>
            <a:ext cx="28934646" cy="9274960"/>
          </a:xfrm>
        </p:spPr>
        <p:txBody>
          <a:bodyPr lIns="90000" tIns="46800" rIns="90000" bIns="46800">
            <a:normAutofit/>
          </a:bodyPr>
          <a:lstStyle>
            <a:lvl1pPr marL="0" indent="0" algn="ctr">
              <a:lnSpc>
                <a:spcPct val="110000"/>
              </a:lnSpc>
              <a:buNone/>
              <a:defRPr sz="9450" spc="200">
                <a:uFillTx/>
              </a:defRPr>
            </a:lvl1pPr>
            <a:lvl2pPr marL="1800225" indent="0" algn="ctr">
              <a:buNone/>
              <a:defRPr sz="7875"/>
            </a:lvl2pPr>
            <a:lvl3pPr marL="3599815" indent="0" algn="ctr">
              <a:buNone/>
              <a:defRPr sz="7085"/>
            </a:lvl3pPr>
            <a:lvl4pPr marL="5400040" indent="0" algn="ctr">
              <a:buNone/>
              <a:defRPr sz="6300"/>
            </a:lvl4pPr>
            <a:lvl5pPr marL="7200265" indent="0" algn="ctr">
              <a:buNone/>
              <a:defRPr sz="6300"/>
            </a:lvl5pPr>
            <a:lvl6pPr marL="8999855" indent="0" algn="ctr">
              <a:buNone/>
              <a:defRPr sz="6300"/>
            </a:lvl6pPr>
            <a:lvl7pPr marL="10800080" indent="0" algn="ctr">
              <a:buNone/>
              <a:defRPr sz="6300"/>
            </a:lvl7pPr>
            <a:lvl8pPr marL="12600305" indent="0" algn="ctr">
              <a:buNone/>
              <a:defRPr sz="6300"/>
            </a:lvl8pPr>
            <a:lvl9pPr marL="14399895" indent="0" algn="ctr">
              <a:buNone/>
              <a:defRPr sz="63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1796457" y="4875590"/>
            <a:ext cx="32400000" cy="3453732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3539764" y="15647243"/>
            <a:ext cx="28934646" cy="6417637"/>
          </a:xfrm>
        </p:spPr>
        <p:txBody>
          <a:bodyPr vert="horz" lIns="90000" tIns="46800" rIns="90000" bIns="46800" rtlCol="0" anchor="t" anchorCtr="0">
            <a:normAutofit/>
          </a:bodyPr>
          <a:lstStyle>
            <a:lvl1pPr algn="ctr">
              <a:defRPr sz="2362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3539764" y="22427715"/>
            <a:ext cx="28934646" cy="2970708"/>
          </a:xfrm>
        </p:spPr>
        <p:txBody>
          <a:bodyPr lIns="90000" tIns="46800" rIns="90000" bIns="46800">
            <a:normAutofit/>
          </a:bodyPr>
          <a:lstStyle>
            <a:lvl1pPr algn="ctr">
              <a:lnSpc>
                <a:spcPct val="110000"/>
              </a:lnSpc>
              <a:buNone/>
              <a:defRPr sz="945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1796457" y="3832441"/>
            <a:ext cx="32389370" cy="4444724"/>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1796457" y="9388346"/>
            <a:ext cx="32389370" cy="29979211"/>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5878347" y="24241888"/>
            <a:ext cx="22939370" cy="4830236"/>
          </a:xfrm>
        </p:spPr>
        <p:txBody>
          <a:bodyPr lIns="90000" tIns="46800" rIns="90000" bIns="46800" anchor="b" anchorCtr="0">
            <a:normAutofit/>
          </a:bodyPr>
          <a:lstStyle>
            <a:lvl1pPr>
              <a:defRPr sz="17325"/>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5878347" y="29072124"/>
            <a:ext cx="22939370" cy="5465197"/>
          </a:xfrm>
        </p:spPr>
        <p:txBody>
          <a:bodyPr lIns="90000" tIns="46800" rIns="90000" bIns="46800">
            <a:normAutofit/>
          </a:bodyPr>
          <a:lstStyle>
            <a:lvl1pPr marL="0" indent="0">
              <a:buNone/>
              <a:defRPr sz="7085">
                <a:solidFill>
                  <a:schemeClr val="tx1">
                    <a:lumMod val="65000"/>
                    <a:lumOff val="35000"/>
                  </a:schemeClr>
                </a:solidFill>
              </a:defRPr>
            </a:lvl1pPr>
            <a:lvl2pPr marL="1800225" indent="0">
              <a:buNone/>
              <a:defRPr sz="6300">
                <a:solidFill>
                  <a:schemeClr val="tx1">
                    <a:tint val="75000"/>
                  </a:schemeClr>
                </a:solidFill>
              </a:defRPr>
            </a:lvl2pPr>
            <a:lvl3pPr marL="3599815" indent="0">
              <a:buNone/>
              <a:defRPr sz="6300">
                <a:solidFill>
                  <a:schemeClr val="tx1">
                    <a:tint val="75000"/>
                  </a:schemeClr>
                </a:solidFill>
              </a:defRPr>
            </a:lvl3pPr>
            <a:lvl4pPr marL="5400040" indent="0">
              <a:buNone/>
              <a:defRPr sz="6300">
                <a:solidFill>
                  <a:schemeClr val="tx1">
                    <a:tint val="75000"/>
                  </a:schemeClr>
                </a:solidFill>
              </a:defRPr>
            </a:lvl4pPr>
            <a:lvl5pPr marL="7200265" indent="0">
              <a:buNone/>
              <a:defRPr sz="6300">
                <a:solidFill>
                  <a:schemeClr val="tx1">
                    <a:tint val="75000"/>
                  </a:schemeClr>
                </a:solidFill>
              </a:defRPr>
            </a:lvl5pPr>
            <a:lvl6pPr marL="8999855" indent="0">
              <a:buNone/>
              <a:defRPr sz="6300">
                <a:solidFill>
                  <a:schemeClr val="tx1">
                    <a:tint val="75000"/>
                  </a:schemeClr>
                </a:solidFill>
              </a:defRPr>
            </a:lvl6pPr>
            <a:lvl7pPr marL="10800080" indent="0">
              <a:buNone/>
              <a:defRPr sz="6300">
                <a:solidFill>
                  <a:schemeClr val="tx1">
                    <a:tint val="75000"/>
                  </a:schemeClr>
                </a:solidFill>
              </a:defRPr>
            </a:lvl7pPr>
            <a:lvl8pPr marL="12600305" indent="0">
              <a:buNone/>
              <a:defRPr sz="6300">
                <a:solidFill>
                  <a:schemeClr val="tx1">
                    <a:tint val="75000"/>
                  </a:schemeClr>
                </a:solidFill>
              </a:defRPr>
            </a:lvl8pPr>
            <a:lvl9pPr marL="14399895" indent="0">
              <a:buNone/>
              <a:defRPr sz="63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1796457" y="3832441"/>
            <a:ext cx="32389370" cy="4444724"/>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1796457" y="9456377"/>
            <a:ext cx="15285827" cy="29911179"/>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18931890" y="9456377"/>
            <a:ext cx="15285827" cy="29911179"/>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1796457" y="3832441"/>
            <a:ext cx="32389370" cy="4444724"/>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1796457" y="9002834"/>
            <a:ext cx="15774803" cy="2403779"/>
          </a:xfrm>
        </p:spPr>
        <p:txBody>
          <a:bodyPr lIns="101600" tIns="38100" rIns="76200" bIns="38100" anchor="t" anchorCtr="0">
            <a:normAutofit/>
          </a:bodyPr>
          <a:lstStyle>
            <a:lvl1pPr marL="0" indent="0">
              <a:lnSpc>
                <a:spcPct val="100000"/>
              </a:lnSpc>
              <a:buNone/>
              <a:defRPr sz="7875" b="1" spc="200">
                <a:solidFill>
                  <a:schemeClr val="tx1">
                    <a:lumMod val="75000"/>
                    <a:lumOff val="25000"/>
                  </a:schemeClr>
                </a:solidFill>
              </a:defRPr>
            </a:lvl1pPr>
            <a:lvl2pPr marL="1800225" indent="0">
              <a:buNone/>
              <a:defRPr sz="7875" b="1"/>
            </a:lvl2pPr>
            <a:lvl3pPr marL="3599815" indent="0">
              <a:buNone/>
              <a:defRPr sz="7085" b="1"/>
            </a:lvl3pPr>
            <a:lvl4pPr marL="5400040" indent="0">
              <a:buNone/>
              <a:defRPr sz="6300" b="1"/>
            </a:lvl4pPr>
            <a:lvl5pPr marL="7200265" indent="0">
              <a:buNone/>
              <a:defRPr sz="6300" b="1"/>
            </a:lvl5pPr>
            <a:lvl6pPr marL="8999855" indent="0">
              <a:buNone/>
              <a:defRPr sz="6300" b="1"/>
            </a:lvl6pPr>
            <a:lvl7pPr marL="10800080" indent="0">
              <a:buNone/>
              <a:defRPr sz="6300" b="1"/>
            </a:lvl7pPr>
            <a:lvl8pPr marL="12600305" indent="0">
              <a:buNone/>
              <a:defRPr sz="6300" b="1"/>
            </a:lvl8pPr>
            <a:lvl9pPr marL="14399895" indent="0">
              <a:buNone/>
              <a:defRPr sz="63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1796457" y="11678739"/>
            <a:ext cx="15774803" cy="27688817"/>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18412648" y="8955773"/>
            <a:ext cx="15774803" cy="2403779"/>
          </a:xfrm>
        </p:spPr>
        <p:txBody>
          <a:bodyPr vert="horz" lIns="101600" tIns="38100" rIns="76200" bIns="38100" rtlCol="0" anchor="t" anchorCtr="0">
            <a:normAutofit/>
          </a:bodyPr>
          <a:lstStyle>
            <a:lvl1pPr marL="0" indent="0">
              <a:lnSpc>
                <a:spcPct val="100000"/>
              </a:lnSpc>
              <a:buNone/>
              <a:defRPr sz="7875" b="1" spc="200">
                <a:solidFill>
                  <a:schemeClr val="tx1">
                    <a:lumMod val="75000"/>
                    <a:lumOff val="25000"/>
                  </a:schemeClr>
                </a:solidFill>
              </a:defRPr>
            </a:lvl1pPr>
            <a:lvl2pPr marL="1800225" indent="0">
              <a:buNone/>
              <a:defRPr sz="7875" b="1"/>
            </a:lvl2pPr>
            <a:lvl3pPr marL="3599815" indent="0">
              <a:buNone/>
              <a:defRPr sz="7085" b="1"/>
            </a:lvl3pPr>
            <a:lvl4pPr marL="5400040" indent="0">
              <a:buNone/>
              <a:defRPr sz="6300" b="1"/>
            </a:lvl4pPr>
            <a:lvl5pPr marL="7200265" indent="0">
              <a:buNone/>
              <a:defRPr sz="6300" b="1"/>
            </a:lvl5pPr>
            <a:lvl6pPr marL="8999855" indent="0">
              <a:buNone/>
              <a:defRPr sz="6300" b="1"/>
            </a:lvl6pPr>
            <a:lvl7pPr marL="10800080" indent="0">
              <a:buNone/>
              <a:defRPr sz="6300" b="1"/>
            </a:lvl7pPr>
            <a:lvl8pPr marL="12600305" indent="0">
              <a:buNone/>
              <a:defRPr sz="6300" b="1"/>
            </a:lvl8pPr>
            <a:lvl9pPr marL="14399895" indent="0">
              <a:buNone/>
              <a:defRPr sz="63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18412648" y="11678739"/>
            <a:ext cx="15774803" cy="27688817"/>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1796457" y="3832441"/>
            <a:ext cx="32389370" cy="4444724"/>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1796250" y="9795999"/>
            <a:ext cx="15451875" cy="29027998"/>
          </a:xfrm>
        </p:spPr>
        <p:txBody>
          <a:bodyPr vert="horz" lIns="90000" tIns="46800" rIns="90000" bIns="46800" rtlCol="0">
            <a:normAutofit/>
          </a:bodyPr>
          <a:lstStyle>
            <a:lvl1pPr>
              <a:buNone/>
              <a:defRPr sz="63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18751181" y="9796535"/>
            <a:ext cx="15434646" cy="29026770"/>
          </a:xfrm>
        </p:spPr>
        <p:txBody>
          <a:bodyPr vert="horz" lIns="90000" tIns="46800" rIns="90000" bIns="46800" rtlCol="0">
            <a:normAutofit/>
          </a:bodyPr>
          <a:lstStyle>
            <a:lvl1pPr>
              <a:buNone/>
              <a:defRPr sz="63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30220867" y="5760000"/>
            <a:ext cx="3082677" cy="31679998"/>
          </a:xfrm>
        </p:spPr>
        <p:txBody>
          <a:bodyPr vert="eaVert" lIns="90000" tIns="46800" rIns="90000" bIns="46800" rtlCol="0" anchor="ctr" anchorCtr="0">
            <a:normAutofit/>
          </a:bodyPr>
          <a:lstStyle>
            <a:lvl1pPr>
              <a:buNone/>
              <a:defRPr sz="11025"/>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2700000" y="5760000"/>
            <a:ext cx="27074410" cy="31679998"/>
          </a:xfrm>
        </p:spPr>
        <p:txBody>
          <a:bodyPr vert="eaVert" lIns="46800" tIns="46800" rIns="46800" bIns="46800"/>
          <a:lstStyle>
            <a:lvl1pPr marL="899795" indent="-899795">
              <a:spcAft>
                <a:spcPts val="1000"/>
              </a:spcAft>
              <a:defRPr spc="300"/>
            </a:lvl1pPr>
            <a:lvl2pPr marL="2700020" indent="-899795">
              <a:defRPr spc="300"/>
            </a:lvl2pPr>
            <a:lvl3pPr marL="4500245" indent="-899795">
              <a:defRPr spc="300"/>
            </a:lvl3pPr>
            <a:lvl4pPr marL="6299835" indent="-899795">
              <a:defRPr spc="300"/>
            </a:lvl4pPr>
            <a:lvl5pPr marL="8100060" indent="-899795">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1796457" y="3832441"/>
            <a:ext cx="32389370" cy="4444724"/>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1796457" y="9388346"/>
            <a:ext cx="32389370" cy="29979211"/>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1807087" y="39775746"/>
            <a:ext cx="7972441" cy="1995590"/>
          </a:xfrm>
          <a:prstGeom prst="rect">
            <a:avLst/>
          </a:prstGeom>
        </p:spPr>
        <p:txBody>
          <a:bodyPr vert="horz" lIns="91440" tIns="45720" rIns="91440" bIns="45720" rtlCol="0" anchor="ctr">
            <a:normAutofit/>
          </a:bodyPr>
          <a:lstStyle>
            <a:lvl1pPr algn="l">
              <a:defRPr sz="3935"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12153543" y="39775746"/>
            <a:ext cx="11692914" cy="1995590"/>
          </a:xfrm>
          <a:prstGeom prst="rect">
            <a:avLst/>
          </a:prstGeom>
        </p:spPr>
        <p:txBody>
          <a:bodyPr vert="horz" lIns="91440" tIns="45720" rIns="91440" bIns="45720" rtlCol="0" anchor="ctr">
            <a:normAutofit/>
          </a:bodyPr>
          <a:lstStyle>
            <a:lvl1pPr algn="ctr">
              <a:defRPr sz="3935"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26213386" y="39775746"/>
            <a:ext cx="7972441" cy="1995590"/>
          </a:xfrm>
          <a:prstGeom prst="rect">
            <a:avLst/>
          </a:prstGeom>
        </p:spPr>
        <p:txBody>
          <a:bodyPr vert="horz" lIns="91440" tIns="45720" rIns="91440" bIns="45720" rtlCol="0" anchor="ctr">
            <a:normAutofit/>
          </a:bodyPr>
          <a:lstStyle>
            <a:lvl1pPr algn="r">
              <a:defRPr sz="3935"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3599815" rtl="0" eaLnBrk="1" fontAlgn="auto" latinLnBrk="0" hangingPunct="1">
        <a:lnSpc>
          <a:spcPct val="100000"/>
        </a:lnSpc>
        <a:spcBef>
          <a:spcPct val="0"/>
        </a:spcBef>
        <a:buNone/>
        <a:defRPr sz="14175"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899795" indent="-899795" algn="l" defTabSz="3599815" rtl="0" eaLnBrk="1" fontAlgn="auto" latinLnBrk="0" hangingPunct="1">
        <a:lnSpc>
          <a:spcPct val="130000"/>
        </a:lnSpc>
        <a:spcBef>
          <a:spcPct val="2000"/>
        </a:spcBef>
        <a:spcAft>
          <a:spcPts val="1000"/>
        </a:spcAft>
        <a:buFont typeface="Arial" panose="020B0604020202020204" pitchFamily="34" charset="0"/>
        <a:buChar char="●"/>
        <a:defRPr sz="7085"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2700020" indent="-899795" algn="l" defTabSz="3599815" rtl="0" eaLnBrk="1" fontAlgn="auto" latinLnBrk="0" hangingPunct="1">
        <a:lnSpc>
          <a:spcPct val="120000"/>
        </a:lnSpc>
        <a:spcBef>
          <a:spcPct val="2000"/>
        </a:spcBef>
        <a:spcAft>
          <a:spcPts val="600"/>
        </a:spcAft>
        <a:buFont typeface="Arial" panose="020B0604020202020204" pitchFamily="34" charset="0"/>
        <a:buChar char="●"/>
        <a:tabLst>
          <a:tab pos="6337300" algn="l"/>
          <a:tab pos="6337300" algn="l"/>
          <a:tab pos="6337300" algn="l"/>
          <a:tab pos="6337300" algn="l"/>
        </a:tabLst>
        <a:defRPr sz="63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4500245" indent="-899795" algn="l" defTabSz="3599815" rtl="0" eaLnBrk="1" fontAlgn="auto" latinLnBrk="0" hangingPunct="1">
        <a:lnSpc>
          <a:spcPct val="120000"/>
        </a:lnSpc>
        <a:spcBef>
          <a:spcPct val="2000"/>
        </a:spcBef>
        <a:spcAft>
          <a:spcPts val="600"/>
        </a:spcAft>
        <a:buFont typeface="Arial" panose="020B0604020202020204" pitchFamily="34" charset="0"/>
        <a:buChar char="●"/>
        <a:defRPr sz="63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6299835" indent="-899795" algn="l" defTabSz="3599815" rtl="0" eaLnBrk="1" fontAlgn="auto" latinLnBrk="0" hangingPunct="1">
        <a:lnSpc>
          <a:spcPct val="120000"/>
        </a:lnSpc>
        <a:spcBef>
          <a:spcPct val="2000"/>
        </a:spcBef>
        <a:spcAft>
          <a:spcPts val="300"/>
        </a:spcAft>
        <a:buFont typeface="Wingdings" panose="05000000000000000000" charset="0"/>
        <a:buChar char=""/>
        <a:defRPr sz="551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8100060" indent="-899795" algn="l" defTabSz="3599815" rtl="0" eaLnBrk="1" fontAlgn="auto" latinLnBrk="0" hangingPunct="1">
        <a:lnSpc>
          <a:spcPct val="120000"/>
        </a:lnSpc>
        <a:spcBef>
          <a:spcPct val="2000"/>
        </a:spcBef>
        <a:spcAft>
          <a:spcPts val="300"/>
        </a:spcAft>
        <a:buFont typeface="Arial" panose="020B0604020202020204" pitchFamily="34" charset="0"/>
        <a:buChar char="•"/>
        <a:defRPr sz="551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9900285"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6pPr>
      <a:lvl7pPr marL="11699875"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7pPr>
      <a:lvl8pPr marL="13500100"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8pPr>
      <a:lvl9pPr marL="15299690"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9pPr>
    </p:bodyStyle>
    <p:otherStyle>
      <a:defPPr>
        <a:defRPr lang="zh-CN"/>
      </a:defPPr>
      <a:lvl1pPr marL="0" algn="l" defTabSz="3599815" rtl="0" eaLnBrk="1" latinLnBrk="0" hangingPunct="1">
        <a:defRPr sz="7085" kern="1200">
          <a:solidFill>
            <a:schemeClr val="tx1"/>
          </a:solidFill>
          <a:latin typeface="+mn-lt"/>
          <a:ea typeface="+mn-ea"/>
          <a:cs typeface="+mn-cs"/>
        </a:defRPr>
      </a:lvl1pPr>
      <a:lvl2pPr marL="1800225" algn="l" defTabSz="3599815" rtl="0" eaLnBrk="1" latinLnBrk="0" hangingPunct="1">
        <a:defRPr sz="7085" kern="1200">
          <a:solidFill>
            <a:schemeClr val="tx1"/>
          </a:solidFill>
          <a:latin typeface="+mn-lt"/>
          <a:ea typeface="+mn-ea"/>
          <a:cs typeface="+mn-cs"/>
        </a:defRPr>
      </a:lvl2pPr>
      <a:lvl3pPr marL="3599815" algn="l" defTabSz="3599815" rtl="0" eaLnBrk="1" latinLnBrk="0" hangingPunct="1">
        <a:defRPr sz="7085" kern="1200">
          <a:solidFill>
            <a:schemeClr val="tx1"/>
          </a:solidFill>
          <a:latin typeface="+mn-lt"/>
          <a:ea typeface="+mn-ea"/>
          <a:cs typeface="+mn-cs"/>
        </a:defRPr>
      </a:lvl3pPr>
      <a:lvl4pPr marL="5400040" algn="l" defTabSz="3599815" rtl="0" eaLnBrk="1" latinLnBrk="0" hangingPunct="1">
        <a:defRPr sz="7085" kern="1200">
          <a:solidFill>
            <a:schemeClr val="tx1"/>
          </a:solidFill>
          <a:latin typeface="+mn-lt"/>
          <a:ea typeface="+mn-ea"/>
          <a:cs typeface="+mn-cs"/>
        </a:defRPr>
      </a:lvl4pPr>
      <a:lvl5pPr marL="7200265" algn="l" defTabSz="3599815" rtl="0" eaLnBrk="1" latinLnBrk="0" hangingPunct="1">
        <a:defRPr sz="7085" kern="1200">
          <a:solidFill>
            <a:schemeClr val="tx1"/>
          </a:solidFill>
          <a:latin typeface="+mn-lt"/>
          <a:ea typeface="+mn-ea"/>
          <a:cs typeface="+mn-cs"/>
        </a:defRPr>
      </a:lvl5pPr>
      <a:lvl6pPr marL="8999855" algn="l" defTabSz="3599815" rtl="0" eaLnBrk="1" latinLnBrk="0" hangingPunct="1">
        <a:defRPr sz="7085" kern="1200">
          <a:solidFill>
            <a:schemeClr val="tx1"/>
          </a:solidFill>
          <a:latin typeface="+mn-lt"/>
          <a:ea typeface="+mn-ea"/>
          <a:cs typeface="+mn-cs"/>
        </a:defRPr>
      </a:lvl6pPr>
      <a:lvl7pPr marL="10800080" algn="l" defTabSz="3599815" rtl="0" eaLnBrk="1" latinLnBrk="0" hangingPunct="1">
        <a:defRPr sz="7085" kern="1200">
          <a:solidFill>
            <a:schemeClr val="tx1"/>
          </a:solidFill>
          <a:latin typeface="+mn-lt"/>
          <a:ea typeface="+mn-ea"/>
          <a:cs typeface="+mn-cs"/>
        </a:defRPr>
      </a:lvl7pPr>
      <a:lvl8pPr marL="12600305" algn="l" defTabSz="3599815" rtl="0" eaLnBrk="1" latinLnBrk="0" hangingPunct="1">
        <a:defRPr sz="7085" kern="1200">
          <a:solidFill>
            <a:schemeClr val="tx1"/>
          </a:solidFill>
          <a:latin typeface="+mn-lt"/>
          <a:ea typeface="+mn-ea"/>
          <a:cs typeface="+mn-cs"/>
        </a:defRPr>
      </a:lvl8pPr>
      <a:lvl9pPr marL="14399895" algn="l" defTabSz="3599815" rtl="0" eaLnBrk="1" latinLnBrk="0" hangingPunct="1">
        <a:defRPr sz="70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3.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4" name="椭圆 23"/>
          <p:cNvSpPr/>
          <p:nvPr/>
        </p:nvSpPr>
        <p:spPr>
          <a:xfrm>
            <a:off x="1435735" y="2553335"/>
            <a:ext cx="5570220" cy="4191000"/>
          </a:xfrm>
          <a:prstGeom prst="ellipse">
            <a:avLst/>
          </a:prstGeom>
          <a:solidFill>
            <a:schemeClr val="accent1">
              <a:lumMod val="20000"/>
              <a:lumOff val="80000"/>
              <a:alpha val="97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流程图: 决策 3"/>
          <p:cNvSpPr/>
          <p:nvPr/>
        </p:nvSpPr>
        <p:spPr>
          <a:xfrm>
            <a:off x="12041505" y="1655445"/>
            <a:ext cx="11111230" cy="4798695"/>
          </a:xfrm>
          <a:prstGeom prst="flowChartDecision">
            <a:avLst/>
          </a:prstGeom>
          <a:solidFill>
            <a:schemeClr val="accent3">
              <a:lumMod val="60000"/>
              <a:lumOff val="40000"/>
              <a:alpha val="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椭圆 4"/>
          <p:cNvSpPr/>
          <p:nvPr/>
        </p:nvSpPr>
        <p:spPr>
          <a:xfrm>
            <a:off x="1036955" y="18844260"/>
            <a:ext cx="3466465" cy="115633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椭圆 5"/>
          <p:cNvSpPr/>
          <p:nvPr/>
        </p:nvSpPr>
        <p:spPr>
          <a:xfrm>
            <a:off x="3539490" y="18844260"/>
            <a:ext cx="3466465" cy="115633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椭圆 6"/>
          <p:cNvSpPr/>
          <p:nvPr/>
        </p:nvSpPr>
        <p:spPr>
          <a:xfrm>
            <a:off x="6141720" y="18844260"/>
            <a:ext cx="3466465" cy="115633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8008620" y="18844260"/>
            <a:ext cx="3466465" cy="115633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椭圆 8"/>
          <p:cNvSpPr/>
          <p:nvPr/>
        </p:nvSpPr>
        <p:spPr>
          <a:xfrm>
            <a:off x="8008620" y="18844260"/>
            <a:ext cx="3466465" cy="115633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椭圆 9"/>
          <p:cNvSpPr/>
          <p:nvPr/>
        </p:nvSpPr>
        <p:spPr>
          <a:xfrm>
            <a:off x="10511155" y="18844260"/>
            <a:ext cx="3466465" cy="115633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椭圆 10"/>
          <p:cNvSpPr/>
          <p:nvPr/>
        </p:nvSpPr>
        <p:spPr>
          <a:xfrm>
            <a:off x="13113385" y="18844260"/>
            <a:ext cx="3466465" cy="115633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椭圆 11"/>
          <p:cNvSpPr/>
          <p:nvPr/>
        </p:nvSpPr>
        <p:spPr>
          <a:xfrm>
            <a:off x="14980285" y="18844260"/>
            <a:ext cx="3466465" cy="115633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14980285" y="18844260"/>
            <a:ext cx="3466465" cy="115633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椭圆 13"/>
          <p:cNvSpPr/>
          <p:nvPr/>
        </p:nvSpPr>
        <p:spPr>
          <a:xfrm>
            <a:off x="17482820" y="18844260"/>
            <a:ext cx="3466465" cy="115633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椭圆 14"/>
          <p:cNvSpPr/>
          <p:nvPr/>
        </p:nvSpPr>
        <p:spPr>
          <a:xfrm>
            <a:off x="20085050" y="18844260"/>
            <a:ext cx="3466465" cy="115633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椭圆 15"/>
          <p:cNvSpPr/>
          <p:nvPr/>
        </p:nvSpPr>
        <p:spPr>
          <a:xfrm>
            <a:off x="21951950" y="18844260"/>
            <a:ext cx="3466465" cy="115633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椭圆 16"/>
          <p:cNvSpPr/>
          <p:nvPr/>
        </p:nvSpPr>
        <p:spPr>
          <a:xfrm>
            <a:off x="23719155" y="18844260"/>
            <a:ext cx="3466465" cy="115633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椭圆 17"/>
          <p:cNvSpPr/>
          <p:nvPr/>
        </p:nvSpPr>
        <p:spPr>
          <a:xfrm>
            <a:off x="26221690" y="18844260"/>
            <a:ext cx="3466465" cy="115633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椭圆 18"/>
          <p:cNvSpPr/>
          <p:nvPr/>
        </p:nvSpPr>
        <p:spPr>
          <a:xfrm>
            <a:off x="28823920" y="18844260"/>
            <a:ext cx="3466465" cy="115633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椭圆 19"/>
          <p:cNvSpPr/>
          <p:nvPr/>
        </p:nvSpPr>
        <p:spPr>
          <a:xfrm>
            <a:off x="30690820" y="18844260"/>
            <a:ext cx="3466465" cy="115633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图文框 20"/>
          <p:cNvSpPr/>
          <p:nvPr/>
        </p:nvSpPr>
        <p:spPr>
          <a:xfrm>
            <a:off x="0" y="-647700"/>
            <a:ext cx="35999420" cy="43199685"/>
          </a:xfrm>
          <a:prstGeom prst="frame">
            <a:avLst/>
          </a:prstGeom>
          <a:solidFill>
            <a:schemeClr val="accent3">
              <a:lumMod val="40000"/>
              <a:lumOff val="60000"/>
              <a:alpha val="37000"/>
            </a:schemeClr>
          </a:solidFill>
          <a:ln w="12700" cmpd="sng">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endParaRPr>
          </a:p>
        </p:txBody>
      </p:sp>
      <p:sp>
        <p:nvSpPr>
          <p:cNvPr id="22" name="文本框 21"/>
          <p:cNvSpPr txBox="1"/>
          <p:nvPr/>
        </p:nvSpPr>
        <p:spPr>
          <a:xfrm>
            <a:off x="1036955" y="0"/>
            <a:ext cx="33120330" cy="2553335"/>
          </a:xfrm>
          <a:prstGeom prst="rect">
            <a:avLst/>
          </a:prstGeom>
          <a:noFill/>
        </p:spPr>
        <p:txBody>
          <a:bodyPr wrap="square" rtlCol="0">
            <a:spAutoFit/>
          </a:bodyPr>
          <a:p>
            <a:pPr algn="ctr"/>
            <a:r>
              <a:rPr lang="zh-CN" altLang="en-US" sz="8000">
                <a:latin typeface="Times New Roman" panose="02020603050405020304" charset="0"/>
                <a:cs typeface="Times New Roman" panose="02020603050405020304" charset="0"/>
              </a:rPr>
              <a:t>Research on computer aided design and algorithm optimization of intelligent home care operation system</a:t>
            </a:r>
            <a:endParaRPr lang="zh-CN" altLang="en-US" sz="8000">
              <a:latin typeface="Times New Roman" panose="02020603050405020304" charset="0"/>
              <a:cs typeface="Times New Roman" panose="02020603050405020304" charset="0"/>
            </a:endParaRPr>
          </a:p>
        </p:txBody>
      </p:sp>
      <p:pic>
        <p:nvPicPr>
          <p:cNvPr id="23" name="图片 22"/>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10082530" y="2553335"/>
            <a:ext cx="15029180" cy="3002915"/>
          </a:xfrm>
          <a:prstGeom prst="rect">
            <a:avLst/>
          </a:prstGeom>
        </p:spPr>
      </p:pic>
      <p:grpSp>
        <p:nvGrpSpPr>
          <p:cNvPr id="27" name="组合 26"/>
          <p:cNvGrpSpPr/>
          <p:nvPr/>
        </p:nvGrpSpPr>
        <p:grpSpPr>
          <a:xfrm>
            <a:off x="14834235" y="27847925"/>
            <a:ext cx="13886815" cy="5999480"/>
            <a:chOff x="32991" y="15955"/>
            <a:chExt cx="11472" cy="10498"/>
          </a:xfrm>
        </p:grpSpPr>
        <p:sp>
          <p:nvSpPr>
            <p:cNvPr id="25" name="椭圆 24"/>
            <p:cNvSpPr/>
            <p:nvPr/>
          </p:nvSpPr>
          <p:spPr>
            <a:xfrm>
              <a:off x="32991" y="15955"/>
              <a:ext cx="11473" cy="10499"/>
            </a:xfrm>
            <a:prstGeom prst="ellipse">
              <a:avLst/>
            </a:prstGeom>
            <a:solidFill>
              <a:schemeClr val="accent1">
                <a:lumMod val="60000"/>
                <a:lumOff val="40000"/>
                <a:alpha val="0"/>
              </a:schemeClr>
            </a:solidFill>
            <a:ln w="12700" cmpd="sng">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6" name="椭圆 25"/>
            <p:cNvSpPr/>
            <p:nvPr/>
          </p:nvSpPr>
          <p:spPr>
            <a:xfrm>
              <a:off x="34709" y="17447"/>
              <a:ext cx="8103" cy="7515"/>
            </a:xfrm>
            <a:prstGeom prst="ellipse">
              <a:avLst/>
            </a:prstGeom>
            <a:solidFill>
              <a:schemeClr val="accent1">
                <a:lumMod val="60000"/>
                <a:lumOff val="40000"/>
                <a:alpha val="0"/>
              </a:schemeClr>
            </a:solidFill>
            <a:ln w="12700" cmpd="sng">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8" name="文本框 27"/>
          <p:cNvSpPr txBox="1"/>
          <p:nvPr/>
        </p:nvSpPr>
        <p:spPr>
          <a:xfrm>
            <a:off x="1036955" y="6454140"/>
            <a:ext cx="17367250" cy="12648565"/>
          </a:xfrm>
          <a:prstGeom prst="rect">
            <a:avLst/>
          </a:prstGeom>
          <a:noFill/>
        </p:spPr>
        <p:txBody>
          <a:bodyPr wrap="square" rtlCol="0">
            <a:spAutoFit/>
          </a:bodyPr>
          <a:p>
            <a:pPr fontAlgn="auto">
              <a:lnSpc>
                <a:spcPct val="150000"/>
              </a:lnSpc>
            </a:pPr>
            <a:r>
              <a:rPr lang="zh-CN" altLang="en-US" sz="4000" b="1">
                <a:latin typeface="Times New Roman" panose="02020603050405020304" charset="0"/>
                <a:cs typeface="Times New Roman" panose="02020603050405020304" charset="0"/>
              </a:rPr>
              <a:t>Abstract</a:t>
            </a:r>
            <a:endParaRPr lang="zh-CN" altLang="en-US" sz="4000" b="1">
              <a:latin typeface="Times New Roman" panose="02020603050405020304" charset="0"/>
              <a:cs typeface="Times New Roman" panose="02020603050405020304" charset="0"/>
            </a:endParaRPr>
          </a:p>
          <a:p>
            <a:pPr fontAlgn="auto">
              <a:lnSpc>
                <a:spcPct val="150000"/>
              </a:lnSpc>
            </a:pPr>
            <a:r>
              <a:rPr lang="zh-CN" altLang="en-US" sz="3600">
                <a:latin typeface="Times New Roman" panose="02020603050405020304" charset="0"/>
                <a:cs typeface="Times New Roman" panose="02020603050405020304" charset="0"/>
              </a:rPr>
              <a:t>In recent years, the aging of China's population has become more and more serious, and the issue of old-age care, old-age resources, and old-age care cause more and more concern. The previous way of providing old-age care services can no longer meet the needs of the current aging demographic structure of society. At the present time of networked and information-based social development pattern, explore the intelligent home retirement community operation mode, design and develop intelligent home retirement operation system based on computer network technology, analyze the construction path and demand of intelligent home retirement community operation system by combining the perspective of volunteer service, and carry out the architecture, function design and development of intelligent home retirement community operation system, so as to integrate the community elderly personal physiological data, The system will process and analyze data and information such as health status, living needs, spiritual needs, medical consultation, etc. through a unified intelligent management platform, thus promoting the healthy and stable development of the community elderly at home.</a:t>
            </a:r>
            <a:endParaRPr lang="zh-CN" altLang="en-US" sz="3600">
              <a:latin typeface="Times New Roman" panose="02020603050405020304" charset="0"/>
              <a:cs typeface="Times New Roman" panose="02020603050405020304" charset="0"/>
            </a:endParaRPr>
          </a:p>
        </p:txBody>
      </p:sp>
      <p:sp>
        <p:nvSpPr>
          <p:cNvPr id="29" name="弧形 28"/>
          <p:cNvSpPr/>
          <p:nvPr/>
        </p:nvSpPr>
        <p:spPr>
          <a:xfrm>
            <a:off x="16440785" y="7023735"/>
            <a:ext cx="3048000" cy="22967950"/>
          </a:xfrm>
          <a:prstGeom prst="arc">
            <a:avLst/>
          </a:prstGeom>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30" name="文本框 29"/>
          <p:cNvSpPr txBox="1"/>
          <p:nvPr/>
        </p:nvSpPr>
        <p:spPr>
          <a:xfrm>
            <a:off x="19688175" y="6923405"/>
            <a:ext cx="15277465" cy="11910060"/>
          </a:xfrm>
          <a:prstGeom prst="rect">
            <a:avLst/>
          </a:prstGeom>
          <a:noFill/>
        </p:spPr>
        <p:txBody>
          <a:bodyPr wrap="square" rtlCol="0">
            <a:spAutoFit/>
          </a:bodyPr>
          <a:p>
            <a:pPr fontAlgn="auto">
              <a:lnSpc>
                <a:spcPct val="150000"/>
              </a:lnSpc>
            </a:pPr>
            <a:r>
              <a:rPr lang="zh-CN" altLang="en-US" sz="4000" b="1">
                <a:latin typeface="Times New Roman" panose="02020603050405020304" charset="0"/>
                <a:cs typeface="Times New Roman" panose="02020603050405020304" charset="0"/>
              </a:rPr>
              <a:t>The construction path of intelligent home care community operation system from the perspective of voluntary service</a:t>
            </a:r>
            <a:endParaRPr lang="zh-CN" altLang="en-US" sz="4000" b="1">
              <a:latin typeface="Times New Roman" panose="02020603050405020304" charset="0"/>
              <a:cs typeface="Times New Roman" panose="02020603050405020304" charset="0"/>
            </a:endParaRPr>
          </a:p>
          <a:p>
            <a:pPr fontAlgn="auto">
              <a:lnSpc>
                <a:spcPct val="150000"/>
              </a:lnSpc>
            </a:pPr>
            <a:r>
              <a:rPr lang="zh-CN" altLang="en-US" sz="3600">
                <a:latin typeface="Times New Roman" panose="02020603050405020304" charset="0"/>
                <a:cs typeface="Times New Roman" panose="02020603050405020304" charset="0"/>
              </a:rPr>
              <a:t>Community home care service is a more intimate and professional elderly care service model based on the elderly's family and supported by community services, in which the main focus is on the elderly's living care, medical consultation and spiritual care[1]-[2]. Based on the perspective of volunteerism, the intelligent home care community service is based on the concept of volunteerism, using computer technology, big data technology, Internet of Things technology and cloud computing and other advanced network information technology to organically integrate senior care resources into the data platform and provide more public welfare volunteer services for the elderly. How to use current social resources and network technology to build a smart home care community operation system under the perspective of volunteerism, mainly following the following construction path</a:t>
            </a:r>
            <a:endParaRPr lang="zh-CN" altLang="en-US" sz="3600">
              <a:latin typeface="Times New Roman" panose="02020603050405020304" charset="0"/>
              <a:cs typeface="Times New Roman" panose="02020603050405020304" charset="0"/>
            </a:endParaRPr>
          </a:p>
        </p:txBody>
      </p:sp>
      <p:sp>
        <p:nvSpPr>
          <p:cNvPr id="31" name="文本框 30"/>
          <p:cNvSpPr txBox="1"/>
          <p:nvPr/>
        </p:nvSpPr>
        <p:spPr>
          <a:xfrm>
            <a:off x="1023620" y="20608925"/>
            <a:ext cx="16725900" cy="13479780"/>
          </a:xfrm>
          <a:prstGeom prst="rect">
            <a:avLst/>
          </a:prstGeom>
          <a:noFill/>
        </p:spPr>
        <p:txBody>
          <a:bodyPr wrap="square" rtlCol="0">
            <a:spAutoFit/>
          </a:bodyPr>
          <a:p>
            <a:pPr fontAlgn="auto">
              <a:lnSpc>
                <a:spcPct val="150000"/>
              </a:lnSpc>
            </a:pPr>
            <a:r>
              <a:rPr lang="zh-CN" altLang="en-US" sz="4000" b="1">
                <a:solidFill>
                  <a:schemeClr val="tx1"/>
                </a:solidFill>
                <a:latin typeface="Times New Roman" panose="02020603050405020304" charset="0"/>
                <a:cs typeface="Times New Roman" panose="02020603050405020304" charset="0"/>
              </a:rPr>
              <a:t>Demand analysis of smart home care community operation system</a:t>
            </a:r>
            <a:endParaRPr lang="zh-CN" altLang="en-US" sz="4000" b="1">
              <a:solidFill>
                <a:schemeClr val="tx1"/>
              </a:solidFill>
              <a:latin typeface="Times New Roman" panose="02020603050405020304" charset="0"/>
              <a:cs typeface="Times New Roman" panose="02020603050405020304" charset="0"/>
            </a:endParaRPr>
          </a:p>
          <a:p>
            <a:pPr fontAlgn="auto">
              <a:lnSpc>
                <a:spcPct val="150000"/>
              </a:lnSpc>
            </a:pPr>
            <a:r>
              <a:rPr lang="zh-CN" altLang="en-US" sz="3600">
                <a:solidFill>
                  <a:schemeClr val="tx1"/>
                </a:solidFill>
                <a:latin typeface="Times New Roman" panose="02020603050405020304" charset="0"/>
                <a:cs typeface="Times New Roman" panose="02020603050405020304" charset="0"/>
              </a:rPr>
              <a:t> Analysis of client requirements</a:t>
            </a:r>
            <a:endParaRPr lang="zh-CN" altLang="en-US" sz="3600">
              <a:solidFill>
                <a:schemeClr val="tx1"/>
              </a:solidFill>
              <a:latin typeface="Times New Roman" panose="02020603050405020304" charset="0"/>
              <a:cs typeface="Times New Roman" panose="02020603050405020304" charset="0"/>
            </a:endParaRPr>
          </a:p>
          <a:p>
            <a:pPr fontAlgn="auto">
              <a:lnSpc>
                <a:spcPct val="150000"/>
              </a:lnSpc>
            </a:pPr>
            <a:r>
              <a:rPr lang="zh-CN" altLang="en-US" sz="3600">
                <a:solidFill>
                  <a:schemeClr val="tx1"/>
                </a:solidFill>
                <a:latin typeface="Times New Roman" panose="02020603050405020304" charset="0"/>
                <a:cs typeface="Times New Roman" panose="02020603050405020304" charset="0"/>
              </a:rPr>
              <a:t>The smart aging-in-place community operation system based on the perspective of volunteerism should include a client app to facilitate mobile smart aging services for the elderly. In principle, the holders of the handheld client under the perspective of volunteering are set as guardians (family members), users themselves (elderly people), and volunteers (community and other volunteer workers). For the handheldAPPclient, its family-side functions should include: registration, login, elderly physiological data monitoring and viewing, positioning, alarm, video call, medical consultation, community elderly activities inquiry, and contacting volunteers[3]-[4]. For the elderly, the handheldAPPterminal can provide them with some personalized and customized service functions, such as including information inquiry on community elderly activities, emergency alarm, medical consultation, booking volunteer services, viewing physiological parameters, contacting volunteers, contacting family members, etc. For volunteers, the functions on the handheldappside include: alarm viewing, video calling, health data monitoring of service recipients, and appointment visitation.</a:t>
            </a:r>
            <a:endParaRPr lang="zh-CN" altLang="en-US" sz="3600">
              <a:solidFill>
                <a:schemeClr val="tx1"/>
              </a:solidFill>
              <a:latin typeface="Times New Roman" panose="02020603050405020304" charset="0"/>
              <a:cs typeface="Times New Roman" panose="02020603050405020304" charset="0"/>
            </a:endParaRPr>
          </a:p>
        </p:txBody>
      </p:sp>
      <p:sp>
        <p:nvSpPr>
          <p:cNvPr id="32" name="弧形 31"/>
          <p:cNvSpPr/>
          <p:nvPr/>
        </p:nvSpPr>
        <p:spPr>
          <a:xfrm>
            <a:off x="15641320" y="20010755"/>
            <a:ext cx="3847465" cy="23844885"/>
          </a:xfrm>
          <a:prstGeom prst="arc">
            <a:avLst/>
          </a:prstGeom>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33" name="文本框 32"/>
          <p:cNvSpPr txBox="1"/>
          <p:nvPr/>
        </p:nvSpPr>
        <p:spPr>
          <a:xfrm>
            <a:off x="20085050" y="20878165"/>
            <a:ext cx="12954000" cy="11078845"/>
          </a:xfrm>
          <a:prstGeom prst="rect">
            <a:avLst/>
          </a:prstGeom>
          <a:noFill/>
        </p:spPr>
        <p:txBody>
          <a:bodyPr wrap="square" rtlCol="0">
            <a:spAutoFit/>
          </a:bodyPr>
          <a:p>
            <a:pPr fontAlgn="auto">
              <a:lnSpc>
                <a:spcPct val="150000"/>
              </a:lnSpc>
            </a:pPr>
            <a:r>
              <a:rPr lang="zh-CN" altLang="en-US" sz="4000" b="1">
                <a:latin typeface="Times New Roman" panose="02020603050405020304" charset="0"/>
                <a:cs typeface="Times New Roman" panose="02020603050405020304" charset="0"/>
              </a:rPr>
              <a:t>Architecture design of intelligent home retirement community operation system</a:t>
            </a:r>
            <a:endParaRPr lang="zh-CN" altLang="en-US" sz="4000" b="1">
              <a:latin typeface="Times New Roman" panose="02020603050405020304" charset="0"/>
              <a:cs typeface="Times New Roman" panose="02020603050405020304" charset="0"/>
            </a:endParaRPr>
          </a:p>
          <a:p>
            <a:pPr fontAlgn="auto">
              <a:lnSpc>
                <a:spcPct val="150000"/>
              </a:lnSpc>
            </a:pPr>
            <a:r>
              <a:rPr lang="zh-CN" altLang="en-US" sz="3600">
                <a:latin typeface="Times New Roman" panose="02020603050405020304" charset="0"/>
                <a:cs typeface="Times New Roman" panose="02020603050405020304" charset="0"/>
              </a:rPr>
              <a:t>Under the guidance of computer system architecture design ideas, the architecture of the intelligent home care community operation system based on the perspective of voluntary services should be designed in layers, so that the intelligent linkage of resource sharing, information interoperability and service optimization can be realized among all levels, avoiding information silos, and enabling the intelligent home care operation system to beoperatedand utilizedefficiently. The architecture design of the intelligent home care community operation system based on the perspective of volunteerism should be divided into five layers, namely, behavior layer, technical support layer, data layer, resource layer and service layer.</a:t>
            </a:r>
            <a:endParaRPr lang="zh-CN" altLang="en-US" sz="3600">
              <a:latin typeface="Times New Roman" panose="02020603050405020304" charset="0"/>
              <a:cs typeface="Times New Roman" panose="02020603050405020304" charset="0"/>
            </a:endParaRPr>
          </a:p>
        </p:txBody>
      </p:sp>
      <p:sp>
        <p:nvSpPr>
          <p:cNvPr id="34" name="矩形 33"/>
          <p:cNvSpPr/>
          <p:nvPr/>
        </p:nvSpPr>
        <p:spPr>
          <a:xfrm>
            <a:off x="3195320" y="35099625"/>
            <a:ext cx="27889200" cy="71247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5" name="文本框 34"/>
          <p:cNvSpPr txBox="1"/>
          <p:nvPr/>
        </p:nvSpPr>
        <p:spPr>
          <a:xfrm>
            <a:off x="3462020" y="35594925"/>
            <a:ext cx="27228800" cy="6000750"/>
          </a:xfrm>
          <a:prstGeom prst="rect">
            <a:avLst/>
          </a:prstGeom>
          <a:noFill/>
        </p:spPr>
        <p:txBody>
          <a:bodyPr wrap="square" rtlCol="0">
            <a:spAutoFit/>
          </a:bodyPr>
          <a:p>
            <a:pPr fontAlgn="auto">
              <a:lnSpc>
                <a:spcPct val="150000"/>
              </a:lnSpc>
            </a:pPr>
            <a:r>
              <a:rPr lang="zh-CN" altLang="en-US" sz="4000" b="1">
                <a:latin typeface="Times New Roman" panose="02020603050405020304" charset="0"/>
                <a:cs typeface="Times New Roman" panose="02020603050405020304" charset="0"/>
              </a:rPr>
              <a:t>Conclusion</a:t>
            </a:r>
            <a:endParaRPr lang="zh-CN" altLang="en-US" sz="4000" b="1">
              <a:latin typeface="Times New Roman" panose="02020603050405020304" charset="0"/>
              <a:cs typeface="Times New Roman" panose="02020603050405020304" charset="0"/>
            </a:endParaRPr>
          </a:p>
          <a:p>
            <a:pPr fontAlgn="auto">
              <a:lnSpc>
                <a:spcPct val="150000"/>
              </a:lnSpc>
            </a:pPr>
            <a:r>
              <a:rPr lang="zh-CN" altLang="en-US" sz="3600">
                <a:latin typeface="Times New Roman" panose="02020603050405020304" charset="0"/>
                <a:cs typeface="Times New Roman" panose="02020603050405020304" charset="0"/>
              </a:rPr>
              <a:t>The development of the intelligent community elderly service operation system from the perspective of voluntary service caneffectivelysolve the difficult problem of elderly careforfamilies with elderly service needs, the development of this elderly service operation system mainly combines advanced information technology such as Internet+, big data and Internet of Things with some related elderly resources such as online and offline medical institutions, communities and elderly service institutions in anorganicway, usually with the community as a unit to realize the sharing and optimization of senior care resources, which can provide online network and offline community all-weather and all-round intelligent home senior care services for people and families with senior care needs, and the system has important practical value and social benefits.</a:t>
            </a:r>
            <a:endParaRPr lang="zh-CN" altLang="en-US" sz="3600">
              <a:latin typeface="Times New Roman" panose="02020603050405020304" charset="0"/>
              <a:cs typeface="Times New Roman" panose="02020603050405020304" charset="0"/>
            </a:endParaRPr>
          </a:p>
        </p:txBody>
      </p:sp>
    </p:spTree>
    <p:custDataLst>
      <p:tags r:id="rId2"/>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5217</Words>
  <Application>WPS 演示</Application>
  <PresentationFormat>宽屏</PresentationFormat>
  <Paragraphs>18</Paragraphs>
  <Slides>1</Slides>
  <Notes>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vt:i4>
      </vt:variant>
    </vt:vector>
  </HeadingPairs>
  <TitlesOfParts>
    <vt:vector size="10" baseType="lpstr">
      <vt:lpstr>Arial</vt:lpstr>
      <vt:lpstr>宋体</vt:lpstr>
      <vt:lpstr>Wingdings</vt:lpstr>
      <vt:lpstr>微软雅黑</vt:lpstr>
      <vt:lpstr>Wingdings</vt:lpstr>
      <vt:lpstr>Calibri</vt:lpstr>
      <vt:lpstr>Arial Unicode MS</vt:lpstr>
      <vt:lpstr>Times New Roman</vt:lpstr>
      <vt:lpstr>Office 主题​​</vt:lpstr>
      <vt:lpstr>空白演示</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笑^O^半世</cp:lastModifiedBy>
  <cp:revision>172</cp:revision>
  <dcterms:created xsi:type="dcterms:W3CDTF">2019-06-19T02:08:00Z</dcterms:created>
  <dcterms:modified xsi:type="dcterms:W3CDTF">2022-01-06T03:30:47Z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2052-11.1.0.11194</vt:lpwstr>
  </property>
  <property fmtid="{D5CDD505-2E9C-101B-9397-08002B2CF9AE}" pid="3" name="ICV">
    <vt:lpwstr>60EF1DBE05A0447AB1EB2BEEB325849D</vt:lpwstr>
  </property>
</Properties>
</file>