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5999738" cy="43200638"/>
  <p:notesSz cx="6858000" cy="9144000"/>
  <p:defaultTextStyle>
    <a:defPPr>
      <a:defRPr lang="zh-CN"/>
    </a:defPPr>
    <a:lvl1pPr marL="0" algn="l" defTabSz="3801618" rtl="0" eaLnBrk="1" latinLnBrk="0" hangingPunct="1">
      <a:defRPr sz="7483" kern="1200">
        <a:solidFill>
          <a:schemeClr val="tx1"/>
        </a:solidFill>
        <a:latin typeface="+mn-lt"/>
        <a:ea typeface="+mn-ea"/>
        <a:cs typeface="+mn-cs"/>
      </a:defRPr>
    </a:lvl1pPr>
    <a:lvl2pPr marL="1900809" algn="l" defTabSz="3801618" rtl="0" eaLnBrk="1" latinLnBrk="0" hangingPunct="1">
      <a:defRPr sz="7483" kern="1200">
        <a:solidFill>
          <a:schemeClr val="tx1"/>
        </a:solidFill>
        <a:latin typeface="+mn-lt"/>
        <a:ea typeface="+mn-ea"/>
        <a:cs typeface="+mn-cs"/>
      </a:defRPr>
    </a:lvl2pPr>
    <a:lvl3pPr marL="3801618" algn="l" defTabSz="3801618" rtl="0" eaLnBrk="1" latinLnBrk="0" hangingPunct="1">
      <a:defRPr sz="7483" kern="1200">
        <a:solidFill>
          <a:schemeClr val="tx1"/>
        </a:solidFill>
        <a:latin typeface="+mn-lt"/>
        <a:ea typeface="+mn-ea"/>
        <a:cs typeface="+mn-cs"/>
      </a:defRPr>
    </a:lvl3pPr>
    <a:lvl4pPr marL="5702427" algn="l" defTabSz="3801618" rtl="0" eaLnBrk="1" latinLnBrk="0" hangingPunct="1">
      <a:defRPr sz="7483" kern="1200">
        <a:solidFill>
          <a:schemeClr val="tx1"/>
        </a:solidFill>
        <a:latin typeface="+mn-lt"/>
        <a:ea typeface="+mn-ea"/>
        <a:cs typeface="+mn-cs"/>
      </a:defRPr>
    </a:lvl4pPr>
    <a:lvl5pPr marL="7603236" algn="l" defTabSz="3801618" rtl="0" eaLnBrk="1" latinLnBrk="0" hangingPunct="1">
      <a:defRPr sz="7483" kern="1200">
        <a:solidFill>
          <a:schemeClr val="tx1"/>
        </a:solidFill>
        <a:latin typeface="+mn-lt"/>
        <a:ea typeface="+mn-ea"/>
        <a:cs typeface="+mn-cs"/>
      </a:defRPr>
    </a:lvl5pPr>
    <a:lvl6pPr marL="9504045" algn="l" defTabSz="3801618" rtl="0" eaLnBrk="1" latinLnBrk="0" hangingPunct="1">
      <a:defRPr sz="7483" kern="1200">
        <a:solidFill>
          <a:schemeClr val="tx1"/>
        </a:solidFill>
        <a:latin typeface="+mn-lt"/>
        <a:ea typeface="+mn-ea"/>
        <a:cs typeface="+mn-cs"/>
      </a:defRPr>
    </a:lvl6pPr>
    <a:lvl7pPr marL="11404854" algn="l" defTabSz="3801618" rtl="0" eaLnBrk="1" latinLnBrk="0" hangingPunct="1">
      <a:defRPr sz="7483" kern="1200">
        <a:solidFill>
          <a:schemeClr val="tx1"/>
        </a:solidFill>
        <a:latin typeface="+mn-lt"/>
        <a:ea typeface="+mn-ea"/>
        <a:cs typeface="+mn-cs"/>
      </a:defRPr>
    </a:lvl7pPr>
    <a:lvl8pPr marL="13305663" algn="l" defTabSz="3801618" rtl="0" eaLnBrk="1" latinLnBrk="0" hangingPunct="1">
      <a:defRPr sz="7483" kern="1200">
        <a:solidFill>
          <a:schemeClr val="tx1"/>
        </a:solidFill>
        <a:latin typeface="+mn-lt"/>
        <a:ea typeface="+mn-ea"/>
        <a:cs typeface="+mn-cs"/>
      </a:defRPr>
    </a:lvl8pPr>
    <a:lvl9pPr marL="15206472" algn="l" defTabSz="3801618" rtl="0" eaLnBrk="1" latinLnBrk="0" hangingPunct="1">
      <a:defRPr sz="7483"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 d="100"/>
          <a:sy n="11" d="100"/>
        </p:scale>
        <p:origin x="221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4499967" y="7070108"/>
            <a:ext cx="26999804" cy="15040222"/>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4499967" y="22690338"/>
            <a:ext cx="26999804" cy="1043015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43566B5-610A-4946-BE32-CD8DB652DC1E}" type="datetimeFigureOut">
              <a:rPr lang="zh-CN" altLang="en-US" smtClean="0"/>
              <a:t>2022/1/5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2DBAAE-DDF2-41C8-AB8E-81CE17C1151B}" type="slidenum">
              <a:rPr lang="zh-CN" altLang="en-US" smtClean="0"/>
              <a:t>‹#›</a:t>
            </a:fld>
            <a:endParaRPr lang="zh-CN" altLang="en-US"/>
          </a:p>
        </p:txBody>
      </p:sp>
    </p:spTree>
    <p:extLst>
      <p:ext uri="{BB962C8B-B14F-4D97-AF65-F5344CB8AC3E}">
        <p14:creationId xmlns:p14="http://schemas.microsoft.com/office/powerpoint/2010/main" val="2423124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43566B5-610A-4946-BE32-CD8DB652DC1E}" type="datetimeFigureOut">
              <a:rPr lang="zh-CN" altLang="en-US" smtClean="0"/>
              <a:t>2022/1/5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2DBAAE-DDF2-41C8-AB8E-81CE17C1151B}" type="slidenum">
              <a:rPr lang="zh-CN" altLang="en-US" smtClean="0"/>
              <a:t>‹#›</a:t>
            </a:fld>
            <a:endParaRPr lang="zh-CN" altLang="en-US"/>
          </a:p>
        </p:txBody>
      </p:sp>
    </p:spTree>
    <p:extLst>
      <p:ext uri="{BB962C8B-B14F-4D97-AF65-F5344CB8AC3E}">
        <p14:creationId xmlns:p14="http://schemas.microsoft.com/office/powerpoint/2010/main" val="2261425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6072887" y="14490220"/>
            <a:ext cx="22917019" cy="230623406"/>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307762" y="14490220"/>
            <a:ext cx="68315128" cy="230623406"/>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43566B5-610A-4946-BE32-CD8DB652DC1E}" type="datetimeFigureOut">
              <a:rPr lang="zh-CN" altLang="en-US" smtClean="0"/>
              <a:t>2022/1/5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2DBAAE-DDF2-41C8-AB8E-81CE17C1151B}" type="slidenum">
              <a:rPr lang="zh-CN" altLang="en-US" smtClean="0"/>
              <a:t>‹#›</a:t>
            </a:fld>
            <a:endParaRPr lang="zh-CN" altLang="en-US"/>
          </a:p>
        </p:txBody>
      </p:sp>
    </p:spTree>
    <p:extLst>
      <p:ext uri="{BB962C8B-B14F-4D97-AF65-F5344CB8AC3E}">
        <p14:creationId xmlns:p14="http://schemas.microsoft.com/office/powerpoint/2010/main" val="588998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43566B5-610A-4946-BE32-CD8DB652DC1E}" type="datetimeFigureOut">
              <a:rPr lang="zh-CN" altLang="en-US" smtClean="0"/>
              <a:t>2022/1/5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2DBAAE-DDF2-41C8-AB8E-81CE17C1151B}" type="slidenum">
              <a:rPr lang="zh-CN" altLang="en-US" smtClean="0"/>
              <a:t>‹#›</a:t>
            </a:fld>
            <a:endParaRPr lang="zh-CN" altLang="en-US"/>
          </a:p>
        </p:txBody>
      </p:sp>
    </p:spTree>
    <p:extLst>
      <p:ext uri="{BB962C8B-B14F-4D97-AF65-F5344CB8AC3E}">
        <p14:creationId xmlns:p14="http://schemas.microsoft.com/office/powerpoint/2010/main" val="1250239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456232" y="10770165"/>
            <a:ext cx="31049774" cy="17970262"/>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456232" y="28910433"/>
            <a:ext cx="31049774" cy="9450136"/>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C43566B5-610A-4946-BE32-CD8DB652DC1E}" type="datetimeFigureOut">
              <a:rPr lang="zh-CN" altLang="en-US" smtClean="0"/>
              <a:t>2022/1/5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2DBAAE-DDF2-41C8-AB8E-81CE17C1151B}" type="slidenum">
              <a:rPr lang="zh-CN" altLang="en-US" smtClean="0"/>
              <a:t>‹#›</a:t>
            </a:fld>
            <a:endParaRPr lang="zh-CN" altLang="en-US"/>
          </a:p>
        </p:txBody>
      </p:sp>
    </p:spTree>
    <p:extLst>
      <p:ext uri="{BB962C8B-B14F-4D97-AF65-F5344CB8AC3E}">
        <p14:creationId xmlns:p14="http://schemas.microsoft.com/office/powerpoint/2010/main" val="2577403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7307761" y="72441073"/>
            <a:ext cx="45613729" cy="17267255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3371487" y="72441073"/>
            <a:ext cx="45618418" cy="17267255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C43566B5-610A-4946-BE32-CD8DB652DC1E}" type="datetimeFigureOut">
              <a:rPr lang="zh-CN" altLang="en-US" smtClean="0"/>
              <a:t>2022/1/5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92DBAAE-DDF2-41C8-AB8E-81CE17C1151B}" type="slidenum">
              <a:rPr lang="zh-CN" altLang="en-US" smtClean="0"/>
              <a:t>‹#›</a:t>
            </a:fld>
            <a:endParaRPr lang="zh-CN" altLang="en-US"/>
          </a:p>
        </p:txBody>
      </p:sp>
    </p:spTree>
    <p:extLst>
      <p:ext uri="{BB962C8B-B14F-4D97-AF65-F5344CB8AC3E}">
        <p14:creationId xmlns:p14="http://schemas.microsoft.com/office/powerpoint/2010/main" val="542261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2479671" y="2300037"/>
            <a:ext cx="31049774" cy="8350126"/>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479672" y="10590160"/>
            <a:ext cx="15229575" cy="51900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2479672" y="15780233"/>
            <a:ext cx="15229575" cy="2321034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18224867" y="10590160"/>
            <a:ext cx="15304578" cy="51900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18224867" y="15780233"/>
            <a:ext cx="15304578" cy="2321034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C43566B5-610A-4946-BE32-CD8DB652DC1E}" type="datetimeFigureOut">
              <a:rPr lang="zh-CN" altLang="en-US" smtClean="0"/>
              <a:t>2022/1/5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92DBAAE-DDF2-41C8-AB8E-81CE17C1151B}" type="slidenum">
              <a:rPr lang="zh-CN" altLang="en-US" smtClean="0"/>
              <a:t>‹#›</a:t>
            </a:fld>
            <a:endParaRPr lang="zh-CN" altLang="en-US"/>
          </a:p>
        </p:txBody>
      </p:sp>
    </p:spTree>
    <p:extLst>
      <p:ext uri="{BB962C8B-B14F-4D97-AF65-F5344CB8AC3E}">
        <p14:creationId xmlns:p14="http://schemas.microsoft.com/office/powerpoint/2010/main" val="3677741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C43566B5-610A-4946-BE32-CD8DB652DC1E}" type="datetimeFigureOut">
              <a:rPr lang="zh-CN" altLang="en-US" smtClean="0"/>
              <a:t>2022/1/5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92DBAAE-DDF2-41C8-AB8E-81CE17C1151B}" type="slidenum">
              <a:rPr lang="zh-CN" altLang="en-US" smtClean="0"/>
              <a:t>‹#›</a:t>
            </a:fld>
            <a:endParaRPr lang="zh-CN" altLang="en-US"/>
          </a:p>
        </p:txBody>
      </p:sp>
    </p:spTree>
    <p:extLst>
      <p:ext uri="{BB962C8B-B14F-4D97-AF65-F5344CB8AC3E}">
        <p14:creationId xmlns:p14="http://schemas.microsoft.com/office/powerpoint/2010/main" val="3062779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43566B5-610A-4946-BE32-CD8DB652DC1E}" type="datetimeFigureOut">
              <a:rPr lang="zh-CN" altLang="en-US" smtClean="0"/>
              <a:t>2022/1/5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92DBAAE-DDF2-41C8-AB8E-81CE17C1151B}" type="slidenum">
              <a:rPr lang="zh-CN" altLang="en-US" smtClean="0"/>
              <a:t>‹#›</a:t>
            </a:fld>
            <a:endParaRPr lang="zh-CN" altLang="en-US"/>
          </a:p>
        </p:txBody>
      </p:sp>
    </p:spTree>
    <p:extLst>
      <p:ext uri="{BB962C8B-B14F-4D97-AF65-F5344CB8AC3E}">
        <p14:creationId xmlns:p14="http://schemas.microsoft.com/office/powerpoint/2010/main" val="2684813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2479672" y="2880042"/>
            <a:ext cx="11610852" cy="10080149"/>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15304578" y="6220095"/>
            <a:ext cx="18224867" cy="3070045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2479672" y="12960191"/>
            <a:ext cx="11610852" cy="2401035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43566B5-610A-4946-BE32-CD8DB652DC1E}" type="datetimeFigureOut">
              <a:rPr lang="zh-CN" altLang="en-US" smtClean="0"/>
              <a:t>2022/1/5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92DBAAE-DDF2-41C8-AB8E-81CE17C1151B}" type="slidenum">
              <a:rPr lang="zh-CN" altLang="en-US" smtClean="0"/>
              <a:t>‹#›</a:t>
            </a:fld>
            <a:endParaRPr lang="zh-CN" altLang="en-US"/>
          </a:p>
        </p:txBody>
      </p:sp>
    </p:spTree>
    <p:extLst>
      <p:ext uri="{BB962C8B-B14F-4D97-AF65-F5344CB8AC3E}">
        <p14:creationId xmlns:p14="http://schemas.microsoft.com/office/powerpoint/2010/main" val="1717343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479672" y="2880042"/>
            <a:ext cx="11610852" cy="10080149"/>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5304578" y="6220095"/>
            <a:ext cx="18224867" cy="307004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479672" y="12960191"/>
            <a:ext cx="11610852" cy="2401035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43566B5-610A-4946-BE32-CD8DB652DC1E}" type="datetimeFigureOut">
              <a:rPr lang="zh-CN" altLang="en-US" smtClean="0"/>
              <a:t>2022/1/5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92DBAAE-DDF2-41C8-AB8E-81CE17C1151B}" type="slidenum">
              <a:rPr lang="zh-CN" altLang="en-US" smtClean="0"/>
              <a:t>‹#›</a:t>
            </a:fld>
            <a:endParaRPr lang="zh-CN" altLang="en-US"/>
          </a:p>
        </p:txBody>
      </p:sp>
    </p:spTree>
    <p:extLst>
      <p:ext uri="{BB962C8B-B14F-4D97-AF65-F5344CB8AC3E}">
        <p14:creationId xmlns:p14="http://schemas.microsoft.com/office/powerpoint/2010/main" val="3044517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2474982" y="2300037"/>
            <a:ext cx="31049774" cy="8350126"/>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474982" y="11500170"/>
            <a:ext cx="31049774" cy="2741040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2474982" y="40040594"/>
            <a:ext cx="8099941" cy="2300034"/>
          </a:xfrm>
          <a:prstGeom prst="rect">
            <a:avLst/>
          </a:prstGeom>
        </p:spPr>
        <p:txBody>
          <a:bodyPr vert="horz" lIns="91440" tIns="45720" rIns="91440" bIns="45720" rtlCol="0" anchor="ctr"/>
          <a:lstStyle>
            <a:lvl1pPr algn="l">
              <a:defRPr sz="1200">
                <a:solidFill>
                  <a:schemeClr val="tx1">
                    <a:tint val="75000"/>
                  </a:schemeClr>
                </a:solidFill>
              </a:defRPr>
            </a:lvl1pPr>
          </a:lstStyle>
          <a:p>
            <a:fld id="{C43566B5-610A-4946-BE32-CD8DB652DC1E}" type="datetimeFigureOut">
              <a:rPr lang="zh-CN" altLang="en-US" smtClean="0"/>
              <a:t>2022/1/5</a:t>
            </a:fld>
            <a:endParaRPr lang="zh-CN" altLang="en-US"/>
          </a:p>
        </p:txBody>
      </p:sp>
      <p:sp>
        <p:nvSpPr>
          <p:cNvPr id="5" name="页脚占位符 4"/>
          <p:cNvSpPr>
            <a:spLocks noGrp="1"/>
          </p:cNvSpPr>
          <p:nvPr>
            <p:ph type="ftr" sz="quarter" idx="3"/>
          </p:nvPr>
        </p:nvSpPr>
        <p:spPr>
          <a:xfrm>
            <a:off x="11924913" y="40040594"/>
            <a:ext cx="12149912" cy="230003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25424815" y="40040594"/>
            <a:ext cx="8099941" cy="2300034"/>
          </a:xfrm>
          <a:prstGeom prst="rect">
            <a:avLst/>
          </a:prstGeom>
        </p:spPr>
        <p:txBody>
          <a:bodyPr vert="horz" lIns="91440" tIns="45720" rIns="91440" bIns="45720" rtlCol="0" anchor="ctr"/>
          <a:lstStyle>
            <a:lvl1pPr algn="r">
              <a:defRPr sz="1200">
                <a:solidFill>
                  <a:schemeClr val="tx1">
                    <a:tint val="75000"/>
                  </a:schemeClr>
                </a:solidFill>
              </a:defRPr>
            </a:lvl1pPr>
          </a:lstStyle>
          <a:p>
            <a:fld id="{992DBAAE-DDF2-41C8-AB8E-81CE17C1151B}" type="slidenum">
              <a:rPr lang="zh-CN" altLang="en-US" smtClean="0"/>
              <a:t>‹#›</a:t>
            </a:fld>
            <a:endParaRPr lang="zh-CN" altLang="en-US"/>
          </a:p>
        </p:txBody>
      </p:sp>
    </p:spTree>
    <p:extLst>
      <p:ext uri="{BB962C8B-B14F-4D97-AF65-F5344CB8AC3E}">
        <p14:creationId xmlns:p14="http://schemas.microsoft.com/office/powerpoint/2010/main" val="3260729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0" y="0"/>
            <a:ext cx="35999738" cy="9052559"/>
          </a:xfrm>
          <a:prstGeom prst="rect">
            <a:avLst/>
          </a:prstGeom>
        </p:spPr>
      </p:pic>
      <p:pic>
        <p:nvPicPr>
          <p:cNvPr id="5" name="图片 4"/>
          <p:cNvPicPr>
            <a:picLocks noChangeAspect="1"/>
          </p:cNvPicPr>
          <p:nvPr/>
        </p:nvPicPr>
        <p:blipFill>
          <a:blip r:embed="rId3"/>
          <a:stretch>
            <a:fillRect/>
          </a:stretch>
        </p:blipFill>
        <p:spPr>
          <a:xfrm>
            <a:off x="1920240" y="1411992"/>
            <a:ext cx="31148197" cy="2885688"/>
          </a:xfrm>
          <a:prstGeom prst="rect">
            <a:avLst/>
          </a:prstGeom>
        </p:spPr>
      </p:pic>
      <p:sp>
        <p:nvSpPr>
          <p:cNvPr id="6" name="矩形 5"/>
          <p:cNvSpPr/>
          <p:nvPr/>
        </p:nvSpPr>
        <p:spPr>
          <a:xfrm>
            <a:off x="9682393" y="6053186"/>
            <a:ext cx="9866804" cy="1243867"/>
          </a:xfrm>
          <a:prstGeom prst="rect">
            <a:avLst/>
          </a:prstGeom>
        </p:spPr>
        <p:txBody>
          <a:bodyPr wrap="none">
            <a:spAutoFit/>
          </a:bodyPr>
          <a:lstStyle/>
          <a:p>
            <a:r>
              <a:rPr lang="en-US" altLang="zh-CN" b="1" i="0" dirty="0" smtClean="0">
                <a:solidFill>
                  <a:srgbClr val="333333"/>
                </a:solidFill>
                <a:effectLst/>
                <a:latin typeface="Helvetica Neue"/>
              </a:rPr>
              <a:t>December 10-11, 2021</a:t>
            </a:r>
            <a:endParaRPr lang="zh-CN" altLang="en-US" dirty="0"/>
          </a:p>
        </p:txBody>
      </p:sp>
      <p:sp>
        <p:nvSpPr>
          <p:cNvPr id="7" name="矩形 6"/>
          <p:cNvSpPr/>
          <p:nvPr/>
        </p:nvSpPr>
        <p:spPr>
          <a:xfrm>
            <a:off x="20333006" y="6053185"/>
            <a:ext cx="7441461" cy="1243867"/>
          </a:xfrm>
          <a:prstGeom prst="rect">
            <a:avLst/>
          </a:prstGeom>
        </p:spPr>
        <p:txBody>
          <a:bodyPr wrap="none">
            <a:spAutoFit/>
          </a:bodyPr>
          <a:lstStyle/>
          <a:p>
            <a:r>
              <a:rPr lang="en-US" altLang="zh-CN" b="1" i="0" dirty="0" smtClean="0">
                <a:solidFill>
                  <a:srgbClr val="333333"/>
                </a:solidFill>
                <a:effectLst/>
                <a:latin typeface="Helvetica Neue"/>
              </a:rPr>
              <a:t>Shenyang</a:t>
            </a:r>
            <a:r>
              <a:rPr lang="zh-CN" altLang="en-US" b="1" i="0" dirty="0" smtClean="0">
                <a:solidFill>
                  <a:srgbClr val="333333"/>
                </a:solidFill>
                <a:effectLst/>
                <a:latin typeface="Helvetica Neue"/>
              </a:rPr>
              <a:t>，</a:t>
            </a:r>
            <a:r>
              <a:rPr lang="en-US" altLang="zh-CN" b="1" i="0" dirty="0" smtClean="0">
                <a:solidFill>
                  <a:srgbClr val="333333"/>
                </a:solidFill>
                <a:effectLst/>
                <a:latin typeface="Helvetica Neue"/>
              </a:rPr>
              <a:t>China</a:t>
            </a:r>
            <a:endParaRPr lang="zh-CN" altLang="en-US" dirty="0"/>
          </a:p>
        </p:txBody>
      </p:sp>
      <p:sp>
        <p:nvSpPr>
          <p:cNvPr id="9" name="矩形 8"/>
          <p:cNvSpPr/>
          <p:nvPr/>
        </p:nvSpPr>
        <p:spPr>
          <a:xfrm>
            <a:off x="5900667" y="9199932"/>
            <a:ext cx="23187342" cy="4460132"/>
          </a:xfrm>
          <a:prstGeom prst="rect">
            <a:avLst/>
          </a:prstGeom>
        </p:spPr>
        <p:txBody>
          <a:bodyPr wrap="square">
            <a:spAutoFit/>
          </a:bodyPr>
          <a:lstStyle/>
          <a:p>
            <a:pPr algn="ctr">
              <a:spcAft>
                <a:spcPts val="600"/>
              </a:spcAft>
            </a:pPr>
            <a:r>
              <a:rPr lang="en-US" altLang="zh-CN" sz="8000" kern="100" dirty="0">
                <a:latin typeface="Times New Roman" panose="02020603050405020304" pitchFamily="18" charset="0"/>
                <a:cs typeface="Times New Roman" panose="02020603050405020304" pitchFamily="18" charset="0"/>
              </a:rPr>
              <a:t>A computer assisted training system based on artificial intelligence and virtual reality technology</a:t>
            </a:r>
            <a:endParaRPr lang="zh-CN" altLang="zh-CN" sz="4000" kern="100" dirty="0">
              <a:latin typeface="Calibri" panose="020F0502020204030204" pitchFamily="34" charset="0"/>
              <a:cs typeface="Times New Roman" panose="02020603050405020304" pitchFamily="18" charset="0"/>
            </a:endParaRPr>
          </a:p>
          <a:p>
            <a:r>
              <a:rPr lang="en-US" altLang="zh-CN" sz="4400" kern="100" dirty="0">
                <a:latin typeface="Times New Roman" panose="02020603050405020304" pitchFamily="18" charset="0"/>
              </a:rPr>
              <a:t/>
            </a:r>
            <a:br>
              <a:rPr lang="en-US" altLang="zh-CN" sz="4400" kern="100" dirty="0">
                <a:latin typeface="Times New Roman" panose="02020603050405020304" pitchFamily="18" charset="0"/>
              </a:rPr>
            </a:br>
            <a:endParaRPr lang="zh-CN" altLang="en-US" dirty="0"/>
          </a:p>
        </p:txBody>
      </p:sp>
      <p:sp>
        <p:nvSpPr>
          <p:cNvPr id="12" name="矩形 11"/>
          <p:cNvSpPr/>
          <p:nvPr/>
        </p:nvSpPr>
        <p:spPr>
          <a:xfrm>
            <a:off x="1920240" y="12575172"/>
            <a:ext cx="11179493" cy="4698466"/>
          </a:xfrm>
          <a:prstGeom prst="rect">
            <a:avLst/>
          </a:prstGeom>
        </p:spPr>
        <p:txBody>
          <a:bodyPr wrap="square">
            <a:spAutoFit/>
          </a:bodyPr>
          <a:lstStyle/>
          <a:p>
            <a:pPr algn="ctr"/>
            <a:r>
              <a:rPr lang="zh-CN" altLang="en-US" sz="7200" b="1" dirty="0" smtClean="0">
                <a:latin typeface="Times New Roman" panose="02020603050405020304" pitchFamily="18" charset="0"/>
                <a:cs typeface="Times New Roman" panose="02020603050405020304" pitchFamily="18" charset="0"/>
              </a:rPr>
              <a:t>Wang Zhan</a:t>
            </a:r>
          </a:p>
          <a:p>
            <a:pPr algn="ctr"/>
            <a:r>
              <a:rPr lang="zh-CN" altLang="en-US" sz="7200" b="1" dirty="0" smtClean="0">
                <a:latin typeface="Times New Roman" panose="02020603050405020304" pitchFamily="18" charset="0"/>
                <a:cs typeface="Times New Roman" panose="02020603050405020304" pitchFamily="18" charset="0"/>
              </a:rPr>
              <a:t>Dalian Naval Academy</a:t>
            </a:r>
          </a:p>
          <a:p>
            <a:pPr algn="ctr"/>
            <a:r>
              <a:rPr lang="zh-CN" altLang="en-US" sz="7200" b="1" dirty="0" smtClean="0">
                <a:latin typeface="Times New Roman" panose="02020603050405020304" pitchFamily="18" charset="0"/>
                <a:cs typeface="Times New Roman" panose="02020603050405020304" pitchFamily="18" charset="0"/>
              </a:rPr>
              <a:t>Dalian 116018, China</a:t>
            </a:r>
          </a:p>
          <a:p>
            <a:pPr algn="ctr"/>
            <a:r>
              <a:rPr lang="zh-CN" altLang="en-US" sz="7200" b="1" dirty="0" smtClean="0">
                <a:latin typeface="Times New Roman" panose="02020603050405020304" pitchFamily="18" charset="0"/>
                <a:cs typeface="Times New Roman" panose="02020603050405020304" pitchFamily="18" charset="0"/>
              </a:rPr>
              <a:t>wangzhan0540@163.com</a:t>
            </a:r>
            <a:endParaRPr lang="zh-CN" altLang="en-US" sz="7200" b="1" dirty="0">
              <a:latin typeface="Times New Roman" panose="02020603050405020304" pitchFamily="18" charset="0"/>
              <a:cs typeface="Times New Roman" panose="02020603050405020304" pitchFamily="18" charset="0"/>
            </a:endParaRPr>
          </a:p>
        </p:txBody>
      </p:sp>
      <p:sp>
        <p:nvSpPr>
          <p:cNvPr id="13" name="矩形 12"/>
          <p:cNvSpPr/>
          <p:nvPr/>
        </p:nvSpPr>
        <p:spPr>
          <a:xfrm>
            <a:off x="13401358" y="12575172"/>
            <a:ext cx="9197022" cy="4698466"/>
          </a:xfrm>
          <a:prstGeom prst="rect">
            <a:avLst/>
          </a:prstGeom>
        </p:spPr>
        <p:txBody>
          <a:bodyPr wrap="square">
            <a:spAutoFit/>
          </a:bodyPr>
          <a:lstStyle/>
          <a:p>
            <a:pPr algn="ctr"/>
            <a:r>
              <a:rPr lang="zh-CN" altLang="en-US" sz="7200" b="1" dirty="0" smtClean="0"/>
              <a:t>Dong Guangzhi</a:t>
            </a:r>
          </a:p>
          <a:p>
            <a:pPr algn="ctr"/>
            <a:r>
              <a:rPr lang="zh-CN" altLang="en-US" sz="7200" b="1" dirty="0" smtClean="0"/>
              <a:t>Dalian Naval Academy</a:t>
            </a:r>
          </a:p>
          <a:p>
            <a:pPr algn="ctr"/>
            <a:r>
              <a:rPr lang="zh-CN" altLang="en-US" sz="7200" b="1" dirty="0" smtClean="0"/>
              <a:t>Dalian 116018, China</a:t>
            </a:r>
          </a:p>
          <a:p>
            <a:pPr algn="ctr"/>
            <a:r>
              <a:rPr lang="zh-CN" altLang="en-US" sz="7200" b="1" dirty="0" smtClean="0"/>
              <a:t>2016444838@qq.com</a:t>
            </a:r>
            <a:endParaRPr lang="zh-CN" altLang="en-US" sz="7200" b="1" dirty="0"/>
          </a:p>
        </p:txBody>
      </p:sp>
      <p:sp>
        <p:nvSpPr>
          <p:cNvPr id="16" name="矩形 15"/>
          <p:cNvSpPr/>
          <p:nvPr/>
        </p:nvSpPr>
        <p:spPr>
          <a:xfrm>
            <a:off x="22900005" y="12575172"/>
            <a:ext cx="9837102" cy="4698466"/>
          </a:xfrm>
          <a:prstGeom prst="rect">
            <a:avLst/>
          </a:prstGeom>
        </p:spPr>
        <p:txBody>
          <a:bodyPr wrap="square">
            <a:spAutoFit/>
          </a:bodyPr>
          <a:lstStyle/>
          <a:p>
            <a:pPr algn="ctr"/>
            <a:r>
              <a:rPr lang="zh-CN" altLang="en-US" sz="7200" b="1" dirty="0" smtClean="0"/>
              <a:t>Ba Xinglai</a:t>
            </a:r>
          </a:p>
          <a:p>
            <a:pPr algn="ctr"/>
            <a:r>
              <a:rPr lang="zh-CN" altLang="en-US" sz="7200" b="1" dirty="0" smtClean="0"/>
              <a:t>Dalian Naval Academy</a:t>
            </a:r>
          </a:p>
          <a:p>
            <a:pPr algn="ctr"/>
            <a:r>
              <a:rPr lang="zh-CN" altLang="en-US" sz="7200" b="1" dirty="0" smtClean="0"/>
              <a:t>Dalian 116018, China</a:t>
            </a:r>
          </a:p>
          <a:p>
            <a:pPr algn="ctr"/>
            <a:r>
              <a:rPr lang="zh-CN" altLang="en-US" sz="7200" b="1" dirty="0" smtClean="0"/>
              <a:t>a2215226079@163.com</a:t>
            </a:r>
            <a:endParaRPr lang="zh-CN" altLang="en-US" sz="7200" b="1" dirty="0"/>
          </a:p>
        </p:txBody>
      </p:sp>
      <p:sp>
        <p:nvSpPr>
          <p:cNvPr id="19" name="矩形 18"/>
          <p:cNvSpPr/>
          <p:nvPr/>
        </p:nvSpPr>
        <p:spPr>
          <a:xfrm>
            <a:off x="682855" y="17273638"/>
            <a:ext cx="17999075" cy="15322015"/>
          </a:xfrm>
          <a:prstGeom prst="rect">
            <a:avLst/>
          </a:prstGeom>
        </p:spPr>
        <p:txBody>
          <a:bodyPr>
            <a:spAutoFit/>
          </a:bodyPr>
          <a:lstStyle/>
          <a:p>
            <a:pPr algn="just"/>
            <a:r>
              <a:rPr lang="zh-CN" altLang="en-US" sz="6000" b="1" dirty="0" smtClean="0">
                <a:latin typeface="Times New Roman" panose="02020603050405020304" pitchFamily="18" charset="0"/>
                <a:cs typeface="Times New Roman" panose="02020603050405020304" pitchFamily="18" charset="0"/>
              </a:rPr>
              <a:t>Abstract—Artificial intelligence technology is being applied to all fields of society at an unprecedented speed with the development of various high and new technologies.Colleges and universities must always be well prepared to meet the educational revolution brought by artificial intelligence with various advanced technologies to achieve high-quality personnel training and social services.A collages and universities personnel training system based on artificial intelligence technology is proposed in this paper after the in-depth study of the history of artificial intelligence and its application problems that may occur in higher education activities with artificial intelligence system in the future.</a:t>
            </a:r>
          </a:p>
          <a:p>
            <a:endParaRPr lang="zh-CN" altLang="en-US" dirty="0" smtClean="0"/>
          </a:p>
          <a:p>
            <a:endParaRPr lang="zh-CN" altLang="en-US" dirty="0"/>
          </a:p>
        </p:txBody>
      </p:sp>
      <p:pic>
        <p:nvPicPr>
          <p:cNvPr id="20" name="图片 19"/>
          <p:cNvPicPr/>
          <p:nvPr/>
        </p:nvPicPr>
        <p:blipFill>
          <a:blip r:embed="rId4"/>
          <a:stretch>
            <a:fillRect/>
          </a:stretch>
        </p:blipFill>
        <p:spPr>
          <a:xfrm>
            <a:off x="19549197" y="17922240"/>
            <a:ext cx="15472323" cy="11612880"/>
          </a:xfrm>
          <a:prstGeom prst="rect">
            <a:avLst/>
          </a:prstGeom>
        </p:spPr>
      </p:pic>
      <p:sp>
        <p:nvSpPr>
          <p:cNvPr id="22" name="矩形 21"/>
          <p:cNvSpPr/>
          <p:nvPr/>
        </p:nvSpPr>
        <p:spPr>
          <a:xfrm>
            <a:off x="682854" y="30183722"/>
            <a:ext cx="34338665" cy="11669861"/>
          </a:xfrm>
          <a:prstGeom prst="rect">
            <a:avLst/>
          </a:prstGeom>
        </p:spPr>
        <p:txBody>
          <a:bodyPr wrap="square">
            <a:spAutoFit/>
          </a:bodyPr>
          <a:lstStyle/>
          <a:p>
            <a:pPr marL="342900" lvl="0" indent="-342900" fontAlgn="base">
              <a:spcBef>
                <a:spcPts val="800"/>
              </a:spcBef>
              <a:spcAft>
                <a:spcPts val="400"/>
              </a:spcAft>
              <a:buSzPts val="1000"/>
              <a:buFont typeface="Times New Roman" panose="02020603050405020304" pitchFamily="18" charset="0"/>
              <a:buAutoNum type="romanUcPeriod"/>
              <a:tabLst>
                <a:tab pos="365760" algn="l"/>
              </a:tabLst>
            </a:pPr>
            <a:r>
              <a:rPr lang="en-US" altLang="zh-CN" sz="6000" b="1" kern="100" cap="small" dirty="0">
                <a:latin typeface="Times New Roman" panose="02020603050405020304" pitchFamily="18" charset="0"/>
                <a:cs typeface="Times New Roman" panose="02020603050405020304" pitchFamily="18" charset="0"/>
              </a:rPr>
              <a:t>Conclusion</a:t>
            </a:r>
            <a:endParaRPr lang="zh-CN" altLang="zh-CN" sz="6000" b="1" u="none" strike="noStrike" kern="100" cap="small" dirty="0" smtClean="0">
              <a:effectLst/>
              <a:latin typeface="Calibri" panose="020F0502020204030204" pitchFamily="34" charset="0"/>
              <a:ea typeface="MS Mincho"/>
              <a:cs typeface="Times New Roman" panose="02020603050405020304" pitchFamily="18" charset="0"/>
            </a:endParaRPr>
          </a:p>
          <a:p>
            <a:pPr indent="183515" algn="just">
              <a:lnSpc>
                <a:spcPct val="95000"/>
              </a:lnSpc>
              <a:spcAft>
                <a:spcPts val="600"/>
              </a:spcAft>
            </a:pPr>
            <a:r>
              <a:rPr lang="en-US" altLang="zh-CN" sz="6000" b="1" kern="100" dirty="0">
                <a:latin typeface="Times New Roman" panose="02020603050405020304" pitchFamily="18" charset="0"/>
                <a:cs typeface="Times New Roman" panose="02020603050405020304" pitchFamily="18" charset="0"/>
              </a:rPr>
              <a:t>Education is not a simple transfer of knowledge. Even the most powerful AI can not stimulate the teacher’s thinking completely. We must recognize the limitations of current technology, which proves that the addition of artificial intelligence can only help improve teachers' teaching ability, rather than completely replace the teacher.</a:t>
            </a:r>
            <a:endParaRPr lang="zh-CN" altLang="zh-CN" sz="6000" b="1" kern="100" dirty="0">
              <a:latin typeface="Calibri" panose="020F0502020204030204" pitchFamily="34" charset="0"/>
              <a:cs typeface="Times New Roman" panose="02020603050405020304" pitchFamily="18" charset="0"/>
            </a:endParaRPr>
          </a:p>
          <a:p>
            <a:pPr indent="183515" algn="just">
              <a:lnSpc>
                <a:spcPct val="95000"/>
              </a:lnSpc>
              <a:spcAft>
                <a:spcPts val="600"/>
              </a:spcAft>
            </a:pPr>
            <a:r>
              <a:rPr lang="en-US" altLang="zh-CN" sz="6000" b="1" kern="100" dirty="0">
                <a:latin typeface="Times New Roman" panose="02020603050405020304" pitchFamily="18" charset="0"/>
                <a:cs typeface="Times New Roman" panose="02020603050405020304" pitchFamily="18" charset="0"/>
              </a:rPr>
              <a:t>We need to admit that the application of the artificial intelligence designed by higher education talent should be a complex system engineering, which needs some time to design, reform, feedback and improvement. At present, we are in the stage of design and </a:t>
            </a:r>
            <a:r>
              <a:rPr lang="en-US" altLang="zh-CN" sz="6000" b="1" kern="100" dirty="0" err="1">
                <a:latin typeface="Times New Roman" panose="02020603050405020304" pitchFamily="18" charset="0"/>
                <a:cs typeface="Times New Roman" panose="02020603050405020304" pitchFamily="18" charset="0"/>
              </a:rPr>
              <a:t>reform.We</a:t>
            </a:r>
            <a:r>
              <a:rPr lang="en-US" altLang="zh-CN" sz="6000" b="1" kern="100" dirty="0">
                <a:latin typeface="Times New Roman" panose="02020603050405020304" pitchFamily="18" charset="0"/>
                <a:cs typeface="Times New Roman" panose="02020603050405020304" pitchFamily="18" charset="0"/>
              </a:rPr>
              <a:t> should continue to improve teachers' thinking and ability to use artificial intelligence technology. It promotes the expansion of database and the automation of system gradually, and finally realize the deep integration of artificial intelligence and talent training in higher </a:t>
            </a:r>
            <a:r>
              <a:rPr lang="en-US" altLang="zh-CN" sz="6000" b="1" kern="100" dirty="0" err="1">
                <a:latin typeface="Times New Roman" panose="02020603050405020304" pitchFamily="18" charset="0"/>
                <a:cs typeface="Times New Roman" panose="02020603050405020304" pitchFamily="18" charset="0"/>
              </a:rPr>
              <a:t>education.It</a:t>
            </a:r>
            <a:r>
              <a:rPr lang="en-US" altLang="zh-CN" sz="6000" b="1" kern="100" dirty="0">
                <a:latin typeface="Times New Roman" panose="02020603050405020304" pitchFamily="18" charset="0"/>
                <a:cs typeface="Times New Roman" panose="02020603050405020304" pitchFamily="18" charset="0"/>
              </a:rPr>
              <a:t> is hoped that the research of this paper can give the relevant researchers some inspiration. It is believed that with the sustained integration of artificial intelligence, more perfect and optimized models will be put forward continuously.</a:t>
            </a:r>
            <a:endParaRPr lang="zh-CN" altLang="zh-CN" sz="6000" b="1" kern="1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069436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357</Words>
  <Application>Microsoft Office PowerPoint</Application>
  <PresentationFormat>自定义</PresentationFormat>
  <Paragraphs>20</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Helvetica Neue</vt:lpstr>
      <vt:lpstr>MS Mincho</vt:lpstr>
      <vt:lpstr>宋体</vt:lpstr>
      <vt:lpstr>Arial</vt:lpstr>
      <vt:lpstr>Calibri</vt:lpstr>
      <vt:lpstr>Calibri Light</vt:lpstr>
      <vt:lpstr>Times New Roman</vt:lpstr>
      <vt:lpstr>Office 主题</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Q</dc:creator>
  <cp:lastModifiedBy>Q</cp:lastModifiedBy>
  <cp:revision>2</cp:revision>
  <dcterms:created xsi:type="dcterms:W3CDTF">2022-01-05T10:20:05Z</dcterms:created>
  <dcterms:modified xsi:type="dcterms:W3CDTF">2022-01-05T10:35:29Z</dcterms:modified>
</cp:coreProperties>
</file>