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35999420" cy="43199685"/>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13606"/>
        <p:guide pos="113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3539764" y="5760000"/>
            <a:ext cx="28934646" cy="16191495"/>
          </a:xfrm>
        </p:spPr>
        <p:txBody>
          <a:bodyPr lIns="90000" tIns="46800" rIns="90000" bIns="46800" anchor="b" anchorCtr="0">
            <a:normAutofit/>
          </a:bodyPr>
          <a:lstStyle>
            <a:lvl1pPr algn="ctr">
              <a:defRPr sz="2362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3539764" y="22427715"/>
            <a:ext cx="28934646" cy="9274960"/>
          </a:xfrm>
        </p:spPr>
        <p:txBody>
          <a:bodyPr lIns="90000" tIns="46800" rIns="90000" bIns="46800">
            <a:normAutofit/>
          </a:bodyPr>
          <a:lstStyle>
            <a:lvl1pPr marL="0" indent="0" algn="ctr">
              <a:lnSpc>
                <a:spcPct val="110000"/>
              </a:lnSpc>
              <a:buNone/>
              <a:defRPr sz="9450" spc="200">
                <a:uFillTx/>
              </a:defRPr>
            </a:lvl1pPr>
            <a:lvl2pPr marL="1800225" indent="0" algn="ctr">
              <a:buNone/>
              <a:defRPr sz="7875"/>
            </a:lvl2pPr>
            <a:lvl3pPr marL="3599815" indent="0" algn="ctr">
              <a:buNone/>
              <a:defRPr sz="7085"/>
            </a:lvl3pPr>
            <a:lvl4pPr marL="5400040" indent="0" algn="ctr">
              <a:buNone/>
              <a:defRPr sz="6300"/>
            </a:lvl4pPr>
            <a:lvl5pPr marL="7200265" indent="0" algn="ctr">
              <a:buNone/>
              <a:defRPr sz="6300"/>
            </a:lvl5pPr>
            <a:lvl6pPr marL="8999855" indent="0" algn="ctr">
              <a:buNone/>
              <a:defRPr sz="6300"/>
            </a:lvl6pPr>
            <a:lvl7pPr marL="10800080" indent="0" algn="ctr">
              <a:buNone/>
              <a:defRPr sz="6300"/>
            </a:lvl7pPr>
            <a:lvl8pPr marL="12600305" indent="0" algn="ctr">
              <a:buNone/>
              <a:defRPr sz="6300"/>
            </a:lvl8pPr>
            <a:lvl9pPr marL="14399895" indent="0" algn="ctr">
              <a:buNone/>
              <a:defRPr sz="63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1796457" y="4875590"/>
            <a:ext cx="32400000" cy="3453732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3539764" y="15647243"/>
            <a:ext cx="28934646" cy="6417637"/>
          </a:xfrm>
        </p:spPr>
        <p:txBody>
          <a:bodyPr vert="horz" lIns="90000" tIns="46800" rIns="90000" bIns="46800" rtlCol="0" anchor="t" anchorCtr="0">
            <a:normAutofit/>
          </a:bodyPr>
          <a:lstStyle>
            <a:lvl1pPr algn="ctr">
              <a:defRPr sz="2362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3539764" y="22427715"/>
            <a:ext cx="28934646" cy="2970708"/>
          </a:xfrm>
        </p:spPr>
        <p:txBody>
          <a:bodyPr lIns="90000" tIns="46800" rIns="90000" bIns="46800">
            <a:normAutofit/>
          </a:bodyPr>
          <a:lstStyle>
            <a:lvl1pPr algn="ctr">
              <a:lnSpc>
                <a:spcPct val="110000"/>
              </a:lnSpc>
              <a:buNone/>
              <a:defRPr sz="945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796457" y="3832441"/>
            <a:ext cx="32389370" cy="4444724"/>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1796457" y="9388346"/>
            <a:ext cx="32389370" cy="29979211"/>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5878347" y="24241888"/>
            <a:ext cx="22939370" cy="4830236"/>
          </a:xfrm>
        </p:spPr>
        <p:txBody>
          <a:bodyPr lIns="90000" tIns="46800" rIns="90000" bIns="46800" anchor="b" anchorCtr="0">
            <a:normAutofit/>
          </a:bodyPr>
          <a:lstStyle>
            <a:lvl1pPr>
              <a:defRPr sz="17325"/>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5878347" y="29072124"/>
            <a:ext cx="22939370" cy="5465197"/>
          </a:xfrm>
        </p:spPr>
        <p:txBody>
          <a:bodyPr lIns="90000" tIns="46800" rIns="90000" bIns="46800">
            <a:normAutofit/>
          </a:bodyPr>
          <a:lstStyle>
            <a:lvl1pPr marL="0" indent="0">
              <a:buNone/>
              <a:defRPr sz="7085">
                <a:solidFill>
                  <a:schemeClr val="tx1">
                    <a:lumMod val="65000"/>
                    <a:lumOff val="35000"/>
                  </a:schemeClr>
                </a:solidFill>
              </a:defRPr>
            </a:lvl1pPr>
            <a:lvl2pPr marL="1800225" indent="0">
              <a:buNone/>
              <a:defRPr sz="6300">
                <a:solidFill>
                  <a:schemeClr val="tx1">
                    <a:tint val="75000"/>
                  </a:schemeClr>
                </a:solidFill>
              </a:defRPr>
            </a:lvl2pPr>
            <a:lvl3pPr marL="3599815" indent="0">
              <a:buNone/>
              <a:defRPr sz="6300">
                <a:solidFill>
                  <a:schemeClr val="tx1">
                    <a:tint val="75000"/>
                  </a:schemeClr>
                </a:solidFill>
              </a:defRPr>
            </a:lvl3pPr>
            <a:lvl4pPr marL="5400040" indent="0">
              <a:buNone/>
              <a:defRPr sz="6300">
                <a:solidFill>
                  <a:schemeClr val="tx1">
                    <a:tint val="75000"/>
                  </a:schemeClr>
                </a:solidFill>
              </a:defRPr>
            </a:lvl4pPr>
            <a:lvl5pPr marL="7200265" indent="0">
              <a:buNone/>
              <a:defRPr sz="6300">
                <a:solidFill>
                  <a:schemeClr val="tx1">
                    <a:tint val="75000"/>
                  </a:schemeClr>
                </a:solidFill>
              </a:defRPr>
            </a:lvl5pPr>
            <a:lvl6pPr marL="8999855" indent="0">
              <a:buNone/>
              <a:defRPr sz="6300">
                <a:solidFill>
                  <a:schemeClr val="tx1">
                    <a:tint val="75000"/>
                  </a:schemeClr>
                </a:solidFill>
              </a:defRPr>
            </a:lvl6pPr>
            <a:lvl7pPr marL="10800080" indent="0">
              <a:buNone/>
              <a:defRPr sz="6300">
                <a:solidFill>
                  <a:schemeClr val="tx1">
                    <a:tint val="75000"/>
                  </a:schemeClr>
                </a:solidFill>
              </a:defRPr>
            </a:lvl7pPr>
            <a:lvl8pPr marL="12600305" indent="0">
              <a:buNone/>
              <a:defRPr sz="6300">
                <a:solidFill>
                  <a:schemeClr val="tx1">
                    <a:tint val="75000"/>
                  </a:schemeClr>
                </a:solidFill>
              </a:defRPr>
            </a:lvl8pPr>
            <a:lvl9pPr marL="14399895" indent="0">
              <a:buNone/>
              <a:defRPr sz="63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796457" y="3832441"/>
            <a:ext cx="32389370" cy="4444724"/>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1796457" y="9456377"/>
            <a:ext cx="15285827" cy="29911179"/>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18931890" y="9456377"/>
            <a:ext cx="15285827" cy="29911179"/>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796457" y="3832441"/>
            <a:ext cx="32389370" cy="4444724"/>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1796457" y="9002834"/>
            <a:ext cx="15774803" cy="2403779"/>
          </a:xfrm>
        </p:spPr>
        <p:txBody>
          <a:bodyPr lIns="101600" tIns="38100" rIns="76200" bIns="38100" anchor="t" anchorCtr="0">
            <a:normAutofit/>
          </a:bodyPr>
          <a:lstStyle>
            <a:lvl1pPr marL="0" indent="0">
              <a:lnSpc>
                <a:spcPct val="100000"/>
              </a:lnSpc>
              <a:buNone/>
              <a:defRPr sz="7875" b="1" spc="200">
                <a:solidFill>
                  <a:schemeClr val="tx1">
                    <a:lumMod val="75000"/>
                    <a:lumOff val="25000"/>
                  </a:schemeClr>
                </a:solidFill>
              </a:defRPr>
            </a:lvl1pPr>
            <a:lvl2pPr marL="1800225" indent="0">
              <a:buNone/>
              <a:defRPr sz="7875" b="1"/>
            </a:lvl2pPr>
            <a:lvl3pPr marL="3599815" indent="0">
              <a:buNone/>
              <a:defRPr sz="7085" b="1"/>
            </a:lvl3pPr>
            <a:lvl4pPr marL="5400040" indent="0">
              <a:buNone/>
              <a:defRPr sz="6300" b="1"/>
            </a:lvl4pPr>
            <a:lvl5pPr marL="7200265" indent="0">
              <a:buNone/>
              <a:defRPr sz="6300" b="1"/>
            </a:lvl5pPr>
            <a:lvl6pPr marL="8999855" indent="0">
              <a:buNone/>
              <a:defRPr sz="6300" b="1"/>
            </a:lvl6pPr>
            <a:lvl7pPr marL="10800080" indent="0">
              <a:buNone/>
              <a:defRPr sz="6300" b="1"/>
            </a:lvl7pPr>
            <a:lvl8pPr marL="12600305" indent="0">
              <a:buNone/>
              <a:defRPr sz="6300" b="1"/>
            </a:lvl8pPr>
            <a:lvl9pPr marL="14399895" indent="0">
              <a:buNone/>
              <a:defRPr sz="63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1796457" y="11678739"/>
            <a:ext cx="15774803" cy="27688817"/>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18412648" y="8955773"/>
            <a:ext cx="15774803" cy="2403779"/>
          </a:xfrm>
        </p:spPr>
        <p:txBody>
          <a:bodyPr vert="horz" lIns="101600" tIns="38100" rIns="76200" bIns="38100" rtlCol="0" anchor="t" anchorCtr="0">
            <a:normAutofit/>
          </a:bodyPr>
          <a:lstStyle>
            <a:lvl1pPr marL="0" indent="0">
              <a:lnSpc>
                <a:spcPct val="100000"/>
              </a:lnSpc>
              <a:buNone/>
              <a:defRPr sz="7875" b="1" spc="200">
                <a:solidFill>
                  <a:schemeClr val="tx1">
                    <a:lumMod val="75000"/>
                    <a:lumOff val="25000"/>
                  </a:schemeClr>
                </a:solidFill>
              </a:defRPr>
            </a:lvl1pPr>
            <a:lvl2pPr marL="1800225" indent="0">
              <a:buNone/>
              <a:defRPr sz="7875" b="1"/>
            </a:lvl2pPr>
            <a:lvl3pPr marL="3599815" indent="0">
              <a:buNone/>
              <a:defRPr sz="7085" b="1"/>
            </a:lvl3pPr>
            <a:lvl4pPr marL="5400040" indent="0">
              <a:buNone/>
              <a:defRPr sz="6300" b="1"/>
            </a:lvl4pPr>
            <a:lvl5pPr marL="7200265" indent="0">
              <a:buNone/>
              <a:defRPr sz="6300" b="1"/>
            </a:lvl5pPr>
            <a:lvl6pPr marL="8999855" indent="0">
              <a:buNone/>
              <a:defRPr sz="6300" b="1"/>
            </a:lvl6pPr>
            <a:lvl7pPr marL="10800080" indent="0">
              <a:buNone/>
              <a:defRPr sz="6300" b="1"/>
            </a:lvl7pPr>
            <a:lvl8pPr marL="12600305" indent="0">
              <a:buNone/>
              <a:defRPr sz="6300" b="1"/>
            </a:lvl8pPr>
            <a:lvl9pPr marL="14399895" indent="0">
              <a:buNone/>
              <a:defRPr sz="63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18412648" y="11678739"/>
            <a:ext cx="15774803" cy="27688817"/>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796457" y="3832441"/>
            <a:ext cx="32389370" cy="4444724"/>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1796250" y="9795999"/>
            <a:ext cx="15451875" cy="29027998"/>
          </a:xfrm>
        </p:spPr>
        <p:txBody>
          <a:bodyPr vert="horz" lIns="90000" tIns="46800" rIns="90000" bIns="46800" rtlCol="0">
            <a:normAutofit/>
          </a:bodyPr>
          <a:lstStyle>
            <a:lvl1pPr>
              <a:buNone/>
              <a:defRPr sz="63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18751181" y="9796535"/>
            <a:ext cx="15434646" cy="29026770"/>
          </a:xfrm>
        </p:spPr>
        <p:txBody>
          <a:bodyPr vert="horz" lIns="90000" tIns="46800" rIns="90000" bIns="46800" rtlCol="0">
            <a:normAutofit/>
          </a:bodyPr>
          <a:lstStyle>
            <a:lvl1pPr>
              <a:buNone/>
              <a:defRPr sz="63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30220867" y="5760000"/>
            <a:ext cx="3082677" cy="31679998"/>
          </a:xfrm>
        </p:spPr>
        <p:txBody>
          <a:bodyPr vert="eaVert" lIns="90000" tIns="46800" rIns="90000" bIns="46800" rtlCol="0" anchor="ctr" anchorCtr="0">
            <a:normAutofit/>
          </a:bodyPr>
          <a:lstStyle>
            <a:lvl1pPr>
              <a:buNone/>
              <a:defRPr sz="11025"/>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2700000" y="5760000"/>
            <a:ext cx="27074410" cy="31679998"/>
          </a:xfrm>
        </p:spPr>
        <p:txBody>
          <a:bodyPr vert="eaVert" lIns="46800" tIns="46800" rIns="46800" bIns="46800"/>
          <a:lstStyle>
            <a:lvl1pPr marL="899795" indent="-899795">
              <a:spcAft>
                <a:spcPts val="1000"/>
              </a:spcAft>
              <a:defRPr spc="300"/>
            </a:lvl1pPr>
            <a:lvl2pPr marL="2700020" indent="-899795">
              <a:defRPr spc="300"/>
            </a:lvl2pPr>
            <a:lvl3pPr marL="4500245" indent="-899795">
              <a:defRPr spc="300"/>
            </a:lvl3pPr>
            <a:lvl4pPr marL="6299835" indent="-899795">
              <a:defRPr spc="300"/>
            </a:lvl4pPr>
            <a:lvl5pPr marL="8100060" indent="-899795">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1796457" y="3832441"/>
            <a:ext cx="32389370" cy="4444724"/>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1796457" y="9388346"/>
            <a:ext cx="32389370" cy="29979211"/>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1807087" y="39775746"/>
            <a:ext cx="7972441" cy="1995590"/>
          </a:xfrm>
          <a:prstGeom prst="rect">
            <a:avLst/>
          </a:prstGeom>
        </p:spPr>
        <p:txBody>
          <a:bodyPr vert="horz" lIns="91440" tIns="45720" rIns="91440" bIns="45720" rtlCol="0" anchor="ctr">
            <a:normAutofit/>
          </a:bodyPr>
          <a:lstStyle>
            <a:lvl1pPr algn="l">
              <a:defRPr sz="3935"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12153543" y="39775746"/>
            <a:ext cx="11692914" cy="1995590"/>
          </a:xfrm>
          <a:prstGeom prst="rect">
            <a:avLst/>
          </a:prstGeom>
        </p:spPr>
        <p:txBody>
          <a:bodyPr vert="horz" lIns="91440" tIns="45720" rIns="91440" bIns="45720" rtlCol="0" anchor="ctr">
            <a:normAutofit/>
          </a:bodyPr>
          <a:lstStyle>
            <a:lvl1pPr algn="ctr">
              <a:defRPr sz="3935"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26213386" y="39775746"/>
            <a:ext cx="7972441" cy="1995590"/>
          </a:xfrm>
          <a:prstGeom prst="rect">
            <a:avLst/>
          </a:prstGeom>
        </p:spPr>
        <p:txBody>
          <a:bodyPr vert="horz" lIns="91440" tIns="45720" rIns="91440" bIns="45720" rtlCol="0" anchor="ctr">
            <a:normAutofit/>
          </a:bodyPr>
          <a:lstStyle>
            <a:lvl1pPr algn="r">
              <a:defRPr sz="3935"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599815" rtl="0" eaLnBrk="1" fontAlgn="auto" latinLnBrk="0" hangingPunct="1">
        <a:lnSpc>
          <a:spcPct val="100000"/>
        </a:lnSpc>
        <a:spcBef>
          <a:spcPct val="0"/>
        </a:spcBef>
        <a:buNone/>
        <a:defRPr sz="14175"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899795" indent="-899795" algn="l" defTabSz="3599815" rtl="0" eaLnBrk="1" fontAlgn="auto" latinLnBrk="0" hangingPunct="1">
        <a:lnSpc>
          <a:spcPct val="130000"/>
        </a:lnSpc>
        <a:spcBef>
          <a:spcPct val="2000"/>
        </a:spcBef>
        <a:spcAft>
          <a:spcPts val="1000"/>
        </a:spcAft>
        <a:buFont typeface="Arial" panose="020B0604020202020204" pitchFamily="34" charset="0"/>
        <a:buChar char="●"/>
        <a:defRPr sz="708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2700020" indent="-899795" algn="l" defTabSz="3599815" rtl="0" eaLnBrk="1" fontAlgn="auto" latinLnBrk="0" hangingPunct="1">
        <a:lnSpc>
          <a:spcPct val="120000"/>
        </a:lnSpc>
        <a:spcBef>
          <a:spcPct val="2000"/>
        </a:spcBef>
        <a:spcAft>
          <a:spcPts val="600"/>
        </a:spcAft>
        <a:buFont typeface="Arial" panose="020B0604020202020204" pitchFamily="34" charset="0"/>
        <a:buChar char="●"/>
        <a:tabLst>
          <a:tab pos="6337300" algn="l"/>
          <a:tab pos="6337300" algn="l"/>
          <a:tab pos="6337300" algn="l"/>
          <a:tab pos="6337300" algn="l"/>
        </a:tabLst>
        <a:defRPr sz="63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4500245" indent="-899795" algn="l" defTabSz="3599815" rtl="0" eaLnBrk="1" fontAlgn="auto" latinLnBrk="0" hangingPunct="1">
        <a:lnSpc>
          <a:spcPct val="120000"/>
        </a:lnSpc>
        <a:spcBef>
          <a:spcPct val="2000"/>
        </a:spcBef>
        <a:spcAft>
          <a:spcPts val="600"/>
        </a:spcAft>
        <a:buFont typeface="Arial" panose="020B0604020202020204" pitchFamily="34" charset="0"/>
        <a:buChar char="●"/>
        <a:defRPr sz="63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6299835" indent="-899795" algn="l" defTabSz="3599815" rtl="0" eaLnBrk="1" fontAlgn="auto" latinLnBrk="0" hangingPunct="1">
        <a:lnSpc>
          <a:spcPct val="120000"/>
        </a:lnSpc>
        <a:spcBef>
          <a:spcPct val="2000"/>
        </a:spcBef>
        <a:spcAft>
          <a:spcPts val="300"/>
        </a:spcAft>
        <a:buFont typeface="Wingdings" panose="05000000000000000000" charset="0"/>
        <a:buChar char=""/>
        <a:defRPr sz="551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8100060" indent="-899795" algn="l" defTabSz="3599815" rtl="0" eaLnBrk="1" fontAlgn="auto" latinLnBrk="0" hangingPunct="1">
        <a:lnSpc>
          <a:spcPct val="120000"/>
        </a:lnSpc>
        <a:spcBef>
          <a:spcPct val="2000"/>
        </a:spcBef>
        <a:spcAft>
          <a:spcPts val="300"/>
        </a:spcAft>
        <a:buFont typeface="Arial" panose="020B0604020202020204" pitchFamily="34" charset="0"/>
        <a:buChar char="•"/>
        <a:defRPr sz="551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990028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6pPr>
      <a:lvl7pPr marL="11699875"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7pPr>
      <a:lvl8pPr marL="13500100"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8pPr>
      <a:lvl9pPr marL="15299690" indent="-899795" algn="l" defTabSz="3599815" rtl="0" eaLnBrk="1" latinLnBrk="0" hangingPunct="1">
        <a:lnSpc>
          <a:spcPct val="90000"/>
        </a:lnSpc>
        <a:spcBef>
          <a:spcPts val="1975"/>
        </a:spcBef>
        <a:buFont typeface="Arial" panose="020B0604020202020204" pitchFamily="34" charset="0"/>
        <a:buChar char="•"/>
        <a:defRPr sz="7085" kern="1200">
          <a:solidFill>
            <a:schemeClr val="tx1"/>
          </a:solidFill>
          <a:latin typeface="+mn-lt"/>
          <a:ea typeface="+mn-ea"/>
          <a:cs typeface="+mn-cs"/>
        </a:defRPr>
      </a:lvl9pPr>
    </p:bodyStyle>
    <p:otherStyle>
      <a:defPPr>
        <a:defRPr lang="zh-CN"/>
      </a:defPPr>
      <a:lvl1pPr marL="0" algn="l" defTabSz="3599815" rtl="0" eaLnBrk="1" latinLnBrk="0" hangingPunct="1">
        <a:defRPr sz="7085" kern="1200">
          <a:solidFill>
            <a:schemeClr val="tx1"/>
          </a:solidFill>
          <a:latin typeface="+mn-lt"/>
          <a:ea typeface="+mn-ea"/>
          <a:cs typeface="+mn-cs"/>
        </a:defRPr>
      </a:lvl1pPr>
      <a:lvl2pPr marL="1800225" algn="l" defTabSz="3599815" rtl="0" eaLnBrk="1" latinLnBrk="0" hangingPunct="1">
        <a:defRPr sz="7085" kern="1200">
          <a:solidFill>
            <a:schemeClr val="tx1"/>
          </a:solidFill>
          <a:latin typeface="+mn-lt"/>
          <a:ea typeface="+mn-ea"/>
          <a:cs typeface="+mn-cs"/>
        </a:defRPr>
      </a:lvl2pPr>
      <a:lvl3pPr marL="3599815" algn="l" defTabSz="3599815" rtl="0" eaLnBrk="1" latinLnBrk="0" hangingPunct="1">
        <a:defRPr sz="7085" kern="1200">
          <a:solidFill>
            <a:schemeClr val="tx1"/>
          </a:solidFill>
          <a:latin typeface="+mn-lt"/>
          <a:ea typeface="+mn-ea"/>
          <a:cs typeface="+mn-cs"/>
        </a:defRPr>
      </a:lvl3pPr>
      <a:lvl4pPr marL="5400040" algn="l" defTabSz="3599815" rtl="0" eaLnBrk="1" latinLnBrk="0" hangingPunct="1">
        <a:defRPr sz="7085" kern="1200">
          <a:solidFill>
            <a:schemeClr val="tx1"/>
          </a:solidFill>
          <a:latin typeface="+mn-lt"/>
          <a:ea typeface="+mn-ea"/>
          <a:cs typeface="+mn-cs"/>
        </a:defRPr>
      </a:lvl4pPr>
      <a:lvl5pPr marL="7200265" algn="l" defTabSz="3599815" rtl="0" eaLnBrk="1" latinLnBrk="0" hangingPunct="1">
        <a:defRPr sz="7085" kern="1200">
          <a:solidFill>
            <a:schemeClr val="tx1"/>
          </a:solidFill>
          <a:latin typeface="+mn-lt"/>
          <a:ea typeface="+mn-ea"/>
          <a:cs typeface="+mn-cs"/>
        </a:defRPr>
      </a:lvl5pPr>
      <a:lvl6pPr marL="8999855" algn="l" defTabSz="3599815" rtl="0" eaLnBrk="1" latinLnBrk="0" hangingPunct="1">
        <a:defRPr sz="7085" kern="1200">
          <a:solidFill>
            <a:schemeClr val="tx1"/>
          </a:solidFill>
          <a:latin typeface="+mn-lt"/>
          <a:ea typeface="+mn-ea"/>
          <a:cs typeface="+mn-cs"/>
        </a:defRPr>
      </a:lvl6pPr>
      <a:lvl7pPr marL="10800080" algn="l" defTabSz="3599815" rtl="0" eaLnBrk="1" latinLnBrk="0" hangingPunct="1">
        <a:defRPr sz="7085" kern="1200">
          <a:solidFill>
            <a:schemeClr val="tx1"/>
          </a:solidFill>
          <a:latin typeface="+mn-lt"/>
          <a:ea typeface="+mn-ea"/>
          <a:cs typeface="+mn-cs"/>
        </a:defRPr>
      </a:lvl7pPr>
      <a:lvl8pPr marL="12600305" algn="l" defTabSz="3599815" rtl="0" eaLnBrk="1" latinLnBrk="0" hangingPunct="1">
        <a:defRPr sz="7085" kern="1200">
          <a:solidFill>
            <a:schemeClr val="tx1"/>
          </a:solidFill>
          <a:latin typeface="+mn-lt"/>
          <a:ea typeface="+mn-ea"/>
          <a:cs typeface="+mn-cs"/>
        </a:defRPr>
      </a:lvl8pPr>
      <a:lvl9pPr marL="14399895" algn="l" defTabSz="3599815" rtl="0" eaLnBrk="1" latinLnBrk="0" hangingPunct="1">
        <a:defRPr sz="70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64.xml"/><Relationship Id="rId8" Type="http://schemas.openxmlformats.org/officeDocument/2006/relationships/tags" Target="../tags/tag63.xml"/><Relationship Id="rId7" Type="http://schemas.openxmlformats.org/officeDocument/2006/relationships/image" Target="../media/image7.jpeg"/><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jpeg"/><Relationship Id="rId11" Type="http://schemas.openxmlformats.org/officeDocument/2006/relationships/slideLayout" Target="../slideLayouts/slideLayout1.xml"/><Relationship Id="rId10" Type="http://schemas.openxmlformats.org/officeDocument/2006/relationships/tags" Target="../tags/tag65.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accent5">
                <a:lumMod val="20000"/>
                <a:lumOff val="80000"/>
                <a:alpha val="94000"/>
              </a:schemeClr>
            </a:gs>
          </a:gsLst>
          <a:lin ang="18900000" scaled="0"/>
        </a:gradFill>
        <a:effectLst/>
      </p:bgPr>
    </p:bg>
    <p:spTree>
      <p:nvGrpSpPr>
        <p:cNvPr id="1" name=""/>
        <p:cNvGrpSpPr/>
        <p:nvPr/>
      </p:nvGrpSpPr>
      <p:grpSpPr>
        <a:xfrm>
          <a:off x="0" y="0"/>
          <a:ext cx="0" cy="0"/>
          <a:chOff x="0" y="0"/>
          <a:chExt cx="0" cy="0"/>
        </a:xfrm>
      </p:grpSpPr>
      <p:cxnSp>
        <p:nvCxnSpPr>
          <p:cNvPr id="9" name="曲线连接符 8"/>
          <p:cNvCxnSpPr/>
          <p:nvPr/>
        </p:nvCxnSpPr>
        <p:spPr>
          <a:xfrm rot="10800000" flipV="1">
            <a:off x="8665210" y="23695025"/>
            <a:ext cx="19526250" cy="12668250"/>
          </a:xfrm>
          <a:prstGeom prst="curvedConnector3">
            <a:avLst>
              <a:gd name="adj1" fmla="val 49997"/>
            </a:avLst>
          </a:prstGeom>
          <a:ln>
            <a:solidFill>
              <a:schemeClr val="accent5">
                <a:lumMod val="40000"/>
                <a:lumOff val="6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 name="曲线连接符 3"/>
          <p:cNvCxnSpPr/>
          <p:nvPr/>
        </p:nvCxnSpPr>
        <p:spPr>
          <a:xfrm>
            <a:off x="3421380" y="8620760"/>
            <a:ext cx="20769580" cy="12216765"/>
          </a:xfrm>
          <a:prstGeom prst="curvedConnector3">
            <a:avLst>
              <a:gd name="adj1" fmla="val 50003"/>
            </a:avLst>
          </a:prstGeom>
          <a:ln>
            <a:solidFill>
              <a:schemeClr val="accent5">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6977380" y="888365"/>
            <a:ext cx="22044660" cy="2553335"/>
          </a:xfrm>
          <a:prstGeom prst="rect">
            <a:avLst/>
          </a:prstGeom>
          <a:noFill/>
        </p:spPr>
        <p:txBody>
          <a:bodyPr wrap="square" rtlCol="0">
            <a:spAutoFit/>
          </a:bodyPr>
          <a:p>
            <a:pPr algn="ctr"/>
            <a:r>
              <a:rPr lang="zh-CN" altLang="en-US" sz="8000">
                <a:latin typeface="Times New Roman" panose="02020603050405020304" charset="0"/>
                <a:cs typeface="Times New Roman" panose="02020603050405020304" charset="0"/>
              </a:rPr>
              <a:t>Application of Smart Service Robot Path Planning Based on Improved A* Algorithm</a:t>
            </a:r>
            <a:endParaRPr lang="zh-CN" altLang="en-US" sz="8000">
              <a:latin typeface="Times New Roman" panose="02020603050405020304" charset="0"/>
              <a:cs typeface="Times New Roman" panose="02020603050405020304" charset="0"/>
            </a:endParaRPr>
          </a:p>
        </p:txBody>
      </p:sp>
      <p:pic>
        <p:nvPicPr>
          <p:cNvPr id="8" name="图片 7"/>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12613640" y="2735580"/>
            <a:ext cx="8015605" cy="4030345"/>
          </a:xfrm>
          <a:prstGeom prst="rect">
            <a:avLst/>
          </a:prstGeom>
        </p:spPr>
      </p:pic>
      <p:sp>
        <p:nvSpPr>
          <p:cNvPr id="10" name="文本框 9"/>
          <p:cNvSpPr txBox="1"/>
          <p:nvPr/>
        </p:nvSpPr>
        <p:spPr>
          <a:xfrm>
            <a:off x="1369060" y="6765925"/>
            <a:ext cx="12916535" cy="11786870"/>
          </a:xfrm>
          <a:prstGeom prst="rect">
            <a:avLst/>
          </a:prstGeom>
          <a:noFill/>
          <a:ln w="28575" cmpd="dbl">
            <a:noFill/>
            <a:prstDash val="solid"/>
          </a:ln>
        </p:spPr>
        <p:txBody>
          <a:bodyPr wrap="square" rtlCol="0">
            <a:spAutoFit/>
          </a:bodyPr>
          <a:p>
            <a:pPr fontAlgn="auto">
              <a:lnSpc>
                <a:spcPct val="100000"/>
              </a:lnSpc>
            </a:pPr>
            <a:r>
              <a:rPr lang="zh-CN" altLang="en-US" sz="4000" b="1"/>
              <a:t>Abstract</a:t>
            </a:r>
            <a:endParaRPr lang="zh-CN" altLang="en-US" sz="4000" b="1"/>
          </a:p>
          <a:p>
            <a:pPr fontAlgn="auto">
              <a:lnSpc>
                <a:spcPct val="100000"/>
              </a:lnSpc>
            </a:pPr>
            <a:r>
              <a:rPr lang="en-US" altLang="zh-CN" sz="3600"/>
              <a:t>    </a:t>
            </a:r>
            <a:r>
              <a:rPr lang="zh-CN" altLang="en-US" sz="3600"/>
              <a:t>Aiming at the problems of long time-consuming path planning and low node search efficiency when the exhibition hall service robots autonomously pick up and deliver items, a global path planning improved A* algorithm is proposed, which adds location information of the service robot on the basis of the traditional evaluation function. Contains the weight function of the cost function and heuristic function; in view of the low efficiency of A* algorithm node search, it is proposed to determine the quadrant where the target is located, and at the same time only perform the depth-first expansion search to the quadrant where the target is located, thereby ignoring other unnecessary quadrants; This paper uses Bezier curve to smooth the planned path, so that the smoothed path is closer to the actual motion path. The experimental results show that the average path length obtained by the improved A* algorithm path planning scheme is 5.34% less than the traditional A* algorithm, and the average time required is reduced by 22.56%. While ensuring the optimal path, it can improve the efficiency of service robot path planning and make the driving trajectory Smoother.</a:t>
            </a:r>
            <a:endParaRPr lang="zh-CN" altLang="en-US" sz="3600"/>
          </a:p>
        </p:txBody>
      </p:sp>
      <p:sp>
        <p:nvSpPr>
          <p:cNvPr id="11" name="椭圆 10"/>
          <p:cNvSpPr/>
          <p:nvPr/>
        </p:nvSpPr>
        <p:spPr>
          <a:xfrm>
            <a:off x="3421380" y="2810510"/>
            <a:ext cx="3333750" cy="2952750"/>
          </a:xfrm>
          <a:prstGeom prst="ellipse">
            <a:avLst/>
          </a:prstGeom>
          <a:gradFill>
            <a:gsLst>
              <a:gs pos="0">
                <a:schemeClr val="accent1">
                  <a:lumMod val="0"/>
                  <a:lumOff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0"/>
          </a:gradFill>
          <a:ln>
            <a:gradFill>
              <a:gsLst>
                <a:gs pos="90000">
                  <a:schemeClr val="accent2">
                    <a:lumMod val="40000"/>
                    <a:lumOff val="60000"/>
                  </a:schemeClr>
                </a:gs>
                <a:gs pos="0">
                  <a:srgbClr val="CB954D"/>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文本框 12"/>
          <p:cNvSpPr txBox="1"/>
          <p:nvPr/>
        </p:nvSpPr>
        <p:spPr>
          <a:xfrm>
            <a:off x="1369060" y="19096990"/>
            <a:ext cx="13869670" cy="9570720"/>
          </a:xfrm>
          <a:prstGeom prst="rect">
            <a:avLst/>
          </a:prstGeom>
          <a:noFill/>
        </p:spPr>
        <p:txBody>
          <a:bodyPr wrap="square" rtlCol="0">
            <a:spAutoFit/>
          </a:bodyPr>
          <a:p>
            <a:r>
              <a:rPr lang="zh-CN" altLang="en-US" sz="4000" b="1">
                <a:latin typeface="Times New Roman" panose="02020603050405020304" charset="0"/>
                <a:cs typeface="Times New Roman" panose="02020603050405020304" charset="0"/>
              </a:rPr>
              <a:t>Environmental modeling</a:t>
            </a:r>
            <a:endParaRPr lang="zh-CN" altLang="en-US" sz="4000" b="1">
              <a:latin typeface="Times New Roman" panose="02020603050405020304" charset="0"/>
              <a:cs typeface="Times New Roman" panose="02020603050405020304" charset="0"/>
            </a:endParaRPr>
          </a:p>
          <a:p>
            <a:r>
              <a:rPr lang="en-US" altLang="zh-CN" sz="3600">
                <a:latin typeface="Times New Roman" panose="02020603050405020304" charset="0"/>
                <a:cs typeface="Times New Roman" panose="02020603050405020304" charset="0"/>
              </a:rPr>
              <a:t>    </a:t>
            </a:r>
            <a:r>
              <a:rPr lang="zh-CN" altLang="en-US" sz="3600">
                <a:latin typeface="Times New Roman" panose="02020603050405020304" charset="0"/>
                <a:cs typeface="Times New Roman" panose="02020603050405020304" charset="0"/>
              </a:rPr>
              <a:t>Environmental modeling [9] is a map model for robots to acquire environmental features while planning their path. Typical environmental modeling methods include grid method, tangent map method, etc. Among them, the grid method has the advantages of clear structure, convenient creation, and strong ability to express irregular obstacles [10]. Therefore, this paper uses the grid method to analyze the environment. Perform modeling.</a:t>
            </a:r>
            <a:endParaRPr lang="zh-CN" altLang="en-US" sz="3600">
              <a:latin typeface="Times New Roman" panose="02020603050405020304" charset="0"/>
              <a:cs typeface="Times New Roman" panose="02020603050405020304" charset="0"/>
            </a:endParaRPr>
          </a:p>
          <a:p>
            <a:r>
              <a:rPr lang="en-US" altLang="zh-CN" sz="3600">
                <a:latin typeface="Times New Roman" panose="02020603050405020304" charset="0"/>
                <a:cs typeface="Times New Roman" panose="02020603050405020304" charset="0"/>
              </a:rPr>
              <a:t>    </a:t>
            </a:r>
            <a:r>
              <a:rPr lang="zh-CN" altLang="en-US" sz="3600">
                <a:latin typeface="Times New Roman" panose="02020603050405020304" charset="0"/>
                <a:cs typeface="Times New Roman" panose="02020603050405020304" charset="0"/>
              </a:rPr>
              <a:t>The global path planning of the service robot uses the grid method to construct the environment map in the known structured environment indoors. The grid map uses several grids with numerical information to divide the area to be tested to indicate that a certain grid is obstructed. The situation of object occupation, and then obtain the environmental information of the entire grid area [11]. Figure 1 shows the grid map of the exhibition hall environment. The black grid area is an infeasible grid with obstacles such as exhibition stands, tables and chairs, and the blank grid area is a feasible grid.</a:t>
            </a:r>
            <a:endParaRPr lang="zh-CN" altLang="en-US" sz="3600">
              <a:latin typeface="Times New Roman" panose="02020603050405020304" charset="0"/>
              <a:cs typeface="Times New Roman" panose="02020603050405020304" charset="0"/>
            </a:endParaRPr>
          </a:p>
        </p:txBody>
      </p:sp>
      <p:pic>
        <p:nvPicPr>
          <p:cNvPr id="-2147482623" name="图片 2"/>
          <p:cNvPicPr>
            <a:picLocks noChangeAspect="1"/>
          </p:cNvPicPr>
          <p:nvPr/>
        </p:nvPicPr>
        <p:blipFill>
          <a:blip r:embed="rId2"/>
          <a:stretch>
            <a:fillRect/>
          </a:stretch>
        </p:blipFill>
        <p:spPr>
          <a:xfrm>
            <a:off x="5447030" y="28667710"/>
            <a:ext cx="7305675" cy="5782945"/>
          </a:xfrm>
          <a:prstGeom prst="rect">
            <a:avLst/>
          </a:prstGeom>
          <a:noFill/>
          <a:ln w="9525">
            <a:noFill/>
          </a:ln>
        </p:spPr>
      </p:pic>
      <p:sp>
        <p:nvSpPr>
          <p:cNvPr id="14" name="文本框 13"/>
          <p:cNvSpPr txBox="1"/>
          <p:nvPr/>
        </p:nvSpPr>
        <p:spPr>
          <a:xfrm>
            <a:off x="1369060" y="34450655"/>
            <a:ext cx="10668000" cy="583565"/>
          </a:xfrm>
          <a:prstGeom prst="rect">
            <a:avLst/>
          </a:prstGeom>
          <a:noFill/>
        </p:spPr>
        <p:txBody>
          <a:bodyPr wrap="square" rtlCol="0">
            <a:spAutoFit/>
          </a:bodyPr>
          <a:p>
            <a:r>
              <a:rPr lang="zh-CN" altLang="en-US" sz="3200">
                <a:latin typeface="Times New Roman" panose="02020603050405020304" charset="0"/>
                <a:cs typeface="Times New Roman" panose="02020603050405020304" charset="0"/>
              </a:rPr>
              <a:t>Fig. 1.Raster map</a:t>
            </a:r>
            <a:endParaRPr lang="zh-CN" altLang="en-US" sz="3200">
              <a:latin typeface="Times New Roman" panose="02020603050405020304" charset="0"/>
              <a:cs typeface="Times New Roman" panose="02020603050405020304" charset="0"/>
            </a:endParaRPr>
          </a:p>
        </p:txBody>
      </p:sp>
      <p:sp>
        <p:nvSpPr>
          <p:cNvPr id="15" name="文本框 14"/>
          <p:cNvSpPr txBox="1"/>
          <p:nvPr/>
        </p:nvSpPr>
        <p:spPr>
          <a:xfrm>
            <a:off x="1369060" y="35343465"/>
            <a:ext cx="12611100" cy="2984500"/>
          </a:xfrm>
          <a:prstGeom prst="rect">
            <a:avLst/>
          </a:prstGeom>
          <a:noFill/>
        </p:spPr>
        <p:txBody>
          <a:bodyPr wrap="square" rtlCol="0">
            <a:spAutoFit/>
          </a:bodyPr>
          <a:p>
            <a:r>
              <a:rPr lang="zh-CN" altLang="en-US" sz="4000" b="1">
                <a:latin typeface="Times New Roman" panose="02020603050405020304" charset="0"/>
                <a:cs typeface="Times New Roman" panose="02020603050405020304" charset="0"/>
              </a:rPr>
              <a:t>III.Global path planning based on improved A* algorithm </a:t>
            </a:r>
            <a:endParaRPr lang="zh-CN" altLang="en-US" sz="4000" b="1">
              <a:latin typeface="Times New Roman" panose="02020603050405020304" charset="0"/>
              <a:cs typeface="Times New Roman" panose="02020603050405020304" charset="0"/>
            </a:endParaRPr>
          </a:p>
          <a:p>
            <a:r>
              <a:rPr lang="en-US" altLang="zh-CN" sz="3600">
                <a:latin typeface="Times New Roman" panose="02020603050405020304" charset="0"/>
                <a:cs typeface="Times New Roman" panose="02020603050405020304" charset="0"/>
              </a:rPr>
              <a:t>    </a:t>
            </a:r>
            <a:r>
              <a:rPr lang="zh-CN" altLang="en-US" sz="3600">
                <a:latin typeface="Times New Roman" panose="02020603050405020304" charset="0"/>
                <a:cs typeface="Times New Roman" panose="02020603050405020304" charset="0"/>
              </a:rPr>
              <a:t>For static environment path planning, the traditional A* algorithm can easily and quickly plan a shorter path [12], and its traditional evaluation function is:</a:t>
            </a:r>
            <a:endParaRPr lang="zh-CN" altLang="en-US" sz="3600">
              <a:latin typeface="Times New Roman" panose="02020603050405020304" charset="0"/>
              <a:cs typeface="Times New Roman" panose="02020603050405020304" charset="0"/>
            </a:endParaRPr>
          </a:p>
        </p:txBody>
      </p:sp>
      <p:pic>
        <p:nvPicPr>
          <p:cNvPr id="16" name="图片 15"/>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a:off x="3421380" y="37989510"/>
            <a:ext cx="9836150" cy="1497965"/>
          </a:xfrm>
          <a:prstGeom prst="rect">
            <a:avLst/>
          </a:prstGeom>
        </p:spPr>
      </p:pic>
      <p:pic>
        <p:nvPicPr>
          <p:cNvPr id="17" name="图片 16"/>
          <p:cNvPicPr>
            <a:picLocks noChangeAspect="1"/>
          </p:cNvPicPr>
          <p:nvPr/>
        </p:nvPicPr>
        <p:blipFill>
          <a:blip r:embed="rId4">
            <a:clrChange>
              <a:clrFrom>
                <a:srgbClr val="FFFFFF">
                  <a:alpha val="100000"/>
                </a:srgbClr>
              </a:clrFrom>
              <a:clrTo>
                <a:srgbClr val="FFFFFF">
                  <a:alpha val="100000"/>
                  <a:alpha val="0"/>
                </a:srgbClr>
              </a:clrTo>
            </a:clrChange>
          </a:blip>
          <a:stretch>
            <a:fillRect/>
          </a:stretch>
        </p:blipFill>
        <p:spPr>
          <a:xfrm>
            <a:off x="1656715" y="39220775"/>
            <a:ext cx="11362690" cy="3011805"/>
          </a:xfrm>
          <a:prstGeom prst="rect">
            <a:avLst/>
          </a:prstGeom>
        </p:spPr>
      </p:pic>
      <p:pic>
        <p:nvPicPr>
          <p:cNvPr id="19" name="图片 18"/>
          <p:cNvPicPr>
            <a:picLocks noChangeAspect="1"/>
          </p:cNvPicPr>
          <p:nvPr/>
        </p:nvPicPr>
        <p:blipFill>
          <a:blip r:embed="rId5">
            <a:clrChange>
              <a:clrFrom>
                <a:srgbClr val="FFFFFF">
                  <a:alpha val="100000"/>
                </a:srgbClr>
              </a:clrFrom>
              <a:clrTo>
                <a:srgbClr val="FFFFFF">
                  <a:alpha val="100000"/>
                  <a:alpha val="0"/>
                </a:srgbClr>
              </a:clrTo>
            </a:clrChange>
          </a:blip>
          <a:stretch>
            <a:fillRect/>
          </a:stretch>
        </p:blipFill>
        <p:spPr>
          <a:xfrm>
            <a:off x="15619730" y="7155180"/>
            <a:ext cx="8987155" cy="4998720"/>
          </a:xfrm>
          <a:prstGeom prst="rect">
            <a:avLst/>
          </a:prstGeom>
        </p:spPr>
      </p:pic>
      <p:sp>
        <p:nvSpPr>
          <p:cNvPr id="20" name="文本框 19"/>
          <p:cNvSpPr txBox="1"/>
          <p:nvPr/>
        </p:nvSpPr>
        <p:spPr>
          <a:xfrm>
            <a:off x="15881350" y="12851765"/>
            <a:ext cx="9525000" cy="9017000"/>
          </a:xfrm>
          <a:prstGeom prst="rect">
            <a:avLst/>
          </a:prstGeom>
          <a:noFill/>
        </p:spPr>
        <p:txBody>
          <a:bodyPr wrap="square" rtlCol="0">
            <a:spAutoFit/>
          </a:bodyPr>
          <a:p>
            <a:r>
              <a:rPr lang="zh-CN" altLang="en-US" sz="4000" b="1">
                <a:latin typeface="Times New Roman" panose="02020603050405020304" charset="0"/>
                <a:cs typeface="Times New Roman" panose="02020603050405020304" charset="0"/>
              </a:rPr>
              <a:t>Experimental verification</a:t>
            </a:r>
            <a:endParaRPr lang="zh-CN" altLang="en-US" sz="4000" b="1">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This article is based on the A* algorithm to improve the evaluation function, which can obtain the optimal path planning results in different exhibition hall environments. In order to verify the effectiveness of the improved algorithm, the traditional A* algorithm and the improved A* algorithm were used for simulation experiments. The exhibition hall environment map is divided into simple and complex types. Point A in the upper left corner is the starting point of the exhibition hall, passing tables and chairs, etc. For obstacles, point B in the lower right corner is the end point of the path, and the path planning is performed 5 times, and the average value is taken. Part of the path planning is shown in Figure 2.</a:t>
            </a:r>
            <a:endParaRPr lang="zh-CN" altLang="en-US" sz="3600">
              <a:latin typeface="Times New Roman" panose="02020603050405020304" charset="0"/>
              <a:cs typeface="Times New Roman" panose="02020603050405020304" charset="0"/>
            </a:endParaRPr>
          </a:p>
        </p:txBody>
      </p:sp>
      <p:pic>
        <p:nvPicPr>
          <p:cNvPr id="-2147482597" name="图片 5"/>
          <p:cNvPicPr>
            <a:picLocks noChangeAspect="1"/>
          </p:cNvPicPr>
          <p:nvPr/>
        </p:nvPicPr>
        <p:blipFill>
          <a:blip r:embed="rId6"/>
          <a:stretch>
            <a:fillRect/>
          </a:stretch>
        </p:blipFill>
        <p:spPr>
          <a:xfrm>
            <a:off x="16934815" y="22132290"/>
            <a:ext cx="6356985" cy="5023485"/>
          </a:xfrm>
          <a:prstGeom prst="rect">
            <a:avLst/>
          </a:prstGeom>
          <a:noFill/>
          <a:ln w="9525">
            <a:noFill/>
          </a:ln>
        </p:spPr>
      </p:pic>
      <p:sp>
        <p:nvSpPr>
          <p:cNvPr id="21" name="文本框 20"/>
          <p:cNvSpPr txBox="1"/>
          <p:nvPr/>
        </p:nvSpPr>
        <p:spPr>
          <a:xfrm>
            <a:off x="16376650" y="27383740"/>
            <a:ext cx="7658100" cy="583565"/>
          </a:xfrm>
          <a:prstGeom prst="rect">
            <a:avLst/>
          </a:prstGeom>
          <a:noFill/>
        </p:spPr>
        <p:txBody>
          <a:bodyPr wrap="square" rtlCol="0">
            <a:spAutoFit/>
          </a:bodyPr>
          <a:p>
            <a:r>
              <a:rPr lang="zh-CN" altLang="en-US" sz="3200">
                <a:latin typeface="Times New Roman" panose="02020603050405020304" charset="0"/>
                <a:cs typeface="Times New Roman" panose="02020603050405020304" charset="0"/>
              </a:rPr>
              <a:t>(A) A* algorithm planning path</a:t>
            </a:r>
            <a:endParaRPr lang="zh-CN" altLang="en-US" sz="3200">
              <a:latin typeface="Times New Roman" panose="02020603050405020304" charset="0"/>
              <a:cs typeface="Times New Roman" panose="02020603050405020304" charset="0"/>
            </a:endParaRPr>
          </a:p>
        </p:txBody>
      </p:sp>
      <p:pic>
        <p:nvPicPr>
          <p:cNvPr id="-2147482596" name="图片 4"/>
          <p:cNvPicPr>
            <a:picLocks noChangeAspect="1"/>
          </p:cNvPicPr>
          <p:nvPr/>
        </p:nvPicPr>
        <p:blipFill>
          <a:blip r:embed="rId7"/>
          <a:stretch>
            <a:fillRect/>
          </a:stretch>
        </p:blipFill>
        <p:spPr>
          <a:xfrm>
            <a:off x="16934815" y="28195270"/>
            <a:ext cx="6316345" cy="4993640"/>
          </a:xfrm>
          <a:prstGeom prst="rect">
            <a:avLst/>
          </a:prstGeom>
          <a:noFill/>
          <a:ln w="9525">
            <a:noFill/>
          </a:ln>
        </p:spPr>
      </p:pic>
      <p:sp>
        <p:nvSpPr>
          <p:cNvPr id="22" name="文本框 21"/>
          <p:cNvSpPr txBox="1"/>
          <p:nvPr/>
        </p:nvSpPr>
        <p:spPr>
          <a:xfrm>
            <a:off x="16376650" y="33482280"/>
            <a:ext cx="7813675" cy="583565"/>
          </a:xfrm>
          <a:prstGeom prst="rect">
            <a:avLst/>
          </a:prstGeom>
          <a:noFill/>
        </p:spPr>
        <p:txBody>
          <a:bodyPr wrap="square" rtlCol="0">
            <a:spAutoFit/>
          </a:bodyPr>
          <a:p>
            <a:r>
              <a:rPr lang="zh-CN" altLang="en-US" sz="3200">
                <a:latin typeface="Times New Roman" panose="02020603050405020304" charset="0"/>
                <a:cs typeface="Times New Roman" panose="02020603050405020304" charset="0"/>
              </a:rPr>
              <a:t>(B) Improved A* algorithm planning path</a:t>
            </a:r>
            <a:endParaRPr lang="zh-CN" altLang="en-US" sz="3200">
              <a:latin typeface="Times New Roman" panose="02020603050405020304" charset="0"/>
              <a:cs typeface="Times New Roman" panose="02020603050405020304" charset="0"/>
            </a:endParaRPr>
          </a:p>
        </p:txBody>
      </p:sp>
      <p:sp>
        <p:nvSpPr>
          <p:cNvPr id="23" name="文本框 22"/>
          <p:cNvSpPr txBox="1"/>
          <p:nvPr/>
        </p:nvSpPr>
        <p:spPr>
          <a:xfrm>
            <a:off x="15619730" y="34228405"/>
            <a:ext cx="9486265" cy="1076325"/>
          </a:xfrm>
          <a:prstGeom prst="rect">
            <a:avLst/>
          </a:prstGeom>
          <a:noFill/>
        </p:spPr>
        <p:txBody>
          <a:bodyPr wrap="square" rtlCol="0">
            <a:spAutoFit/>
          </a:bodyPr>
          <a:p>
            <a:r>
              <a:rPr lang="zh-CN" altLang="en-US" sz="3200">
                <a:latin typeface="Times New Roman" panose="02020603050405020304" charset="0"/>
                <a:cs typeface="Times New Roman" panose="02020603050405020304" charset="0"/>
              </a:rPr>
              <a:t>Fig. 2.Experimental results of path planning of two algorithms in a simple map.</a:t>
            </a:r>
            <a:endParaRPr lang="zh-CN" altLang="en-US" sz="3200">
              <a:latin typeface="Times New Roman" panose="02020603050405020304" charset="0"/>
              <a:cs typeface="Times New Roman" panose="02020603050405020304" charset="0"/>
            </a:endParaRPr>
          </a:p>
        </p:txBody>
      </p:sp>
      <p:sp>
        <p:nvSpPr>
          <p:cNvPr id="24" name="文本框 23"/>
          <p:cNvSpPr txBox="1"/>
          <p:nvPr/>
        </p:nvSpPr>
        <p:spPr>
          <a:xfrm>
            <a:off x="25785445" y="25459690"/>
            <a:ext cx="9693275" cy="16772890"/>
          </a:xfrm>
          <a:prstGeom prst="rect">
            <a:avLst/>
          </a:prstGeom>
          <a:noFill/>
        </p:spPr>
        <p:txBody>
          <a:bodyPr wrap="square" rtlCol="0">
            <a:spAutoFit/>
          </a:bodyPr>
          <a:p>
            <a:r>
              <a:rPr lang="zh-CN" altLang="en-US" sz="4000" b="1">
                <a:latin typeface="Times New Roman" panose="02020603050405020304" charset="0"/>
                <a:cs typeface="Times New Roman" panose="02020603050405020304" charset="0"/>
              </a:rPr>
              <a:t>Conclusion</a:t>
            </a:r>
            <a:endParaRPr lang="zh-CN" altLang="en-US" sz="4000" b="1">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This article aims to improve the traditional A* algorithm in terms of operating efficiency and path length. Through experiments and comparisons with traditional algorithms, the time required for global path planning using this method is reduced by 22.56%, and the path length is reduced by 5.34%, which verifies the effectiveness of the service robot path planning application system based on the improved A* algorithm. The robot can effectively assist the staff in picking and delivering items autonomously. </a:t>
            </a:r>
            <a:endParaRPr lang="zh-CN" altLang="en-US" sz="3600">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The specific conclusions of this article are as follows:</a:t>
            </a:r>
            <a:endParaRPr lang="zh-CN" altLang="en-US" sz="3600">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(1) A new evaluation function is designed to reduce the waste of time caused by the turning process of the service robot by introducing a time factor;</a:t>
            </a:r>
            <a:endParaRPr lang="zh-CN" altLang="en-US" sz="3600">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(2) Introduce the estimated cost weight parameter, and optimize the node search problem by increasing the estimated cost weight from the current node to the target point;</a:t>
            </a:r>
            <a:endParaRPr lang="zh-CN" altLang="en-US" sz="3600">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(3) By setting the safety threshold, the useless nodes in the turning nodes are deleted, the key nodes are retained, and the path is optimized.</a:t>
            </a:r>
            <a:endParaRPr lang="zh-CN" altLang="en-US" sz="3600">
              <a:latin typeface="Times New Roman" panose="02020603050405020304" charset="0"/>
              <a:cs typeface="Times New Roman" panose="02020603050405020304" charset="0"/>
            </a:endParaRPr>
          </a:p>
          <a:p>
            <a:r>
              <a:rPr lang="zh-CN" altLang="en-US" sz="3600">
                <a:latin typeface="Times New Roman" panose="02020603050405020304" charset="0"/>
                <a:cs typeface="Times New Roman" panose="02020603050405020304" charset="0"/>
              </a:rPr>
              <a:t>It is verified by experiments that the improved A* algorithm can enable the service robot to improve the efficiency of node search and make the driving trajectory smoother while ensuring the optimal path, which verifies the effectiveness of the improved A* algorithm.</a:t>
            </a:r>
            <a:endParaRPr lang="zh-CN" altLang="en-US" sz="3600">
              <a:latin typeface="Times New Roman" panose="02020603050405020304" charset="0"/>
              <a:cs typeface="Times New Roman" panose="02020603050405020304" charset="0"/>
            </a:endParaRPr>
          </a:p>
        </p:txBody>
      </p:sp>
      <p:sp>
        <p:nvSpPr>
          <p:cNvPr id="26" name="文本框 25"/>
          <p:cNvSpPr txBox="1"/>
          <p:nvPr/>
        </p:nvSpPr>
        <p:spPr>
          <a:xfrm>
            <a:off x="15572740" y="36199445"/>
            <a:ext cx="8462010" cy="5077460"/>
          </a:xfrm>
          <a:prstGeom prst="rect">
            <a:avLst/>
          </a:prstGeom>
          <a:noFill/>
        </p:spPr>
        <p:txBody>
          <a:bodyPr wrap="square" rtlCol="0">
            <a:spAutoFit/>
          </a:bodyPr>
          <a:p>
            <a:r>
              <a:rPr lang="zh-CN" altLang="en-US" sz="3600">
                <a:latin typeface="Times New Roman" panose="02020603050405020304" charset="0"/>
                <a:cs typeface="Times New Roman" panose="02020603050405020304" charset="0"/>
              </a:rPr>
              <a:t>The traditional A* algorithm is used to conduct five path planning experiments on the same complex exhibition hall map, where the starting point and ending position of each experiment are the same, in order to control the variable of the starting point and ending point, and then lay the foundation for data analysis. The experimental results statistics are shown in Table I.</a:t>
            </a:r>
            <a:endParaRPr lang="zh-CN" altLang="en-US" sz="3600">
              <a:latin typeface="Times New Roman" panose="02020603050405020304" charset="0"/>
              <a:cs typeface="Times New Roman" panose="02020603050405020304" charset="0"/>
            </a:endParaRPr>
          </a:p>
        </p:txBody>
      </p:sp>
      <p:sp>
        <p:nvSpPr>
          <p:cNvPr id="27" name="文本框 26"/>
          <p:cNvSpPr txBox="1"/>
          <p:nvPr/>
        </p:nvSpPr>
        <p:spPr>
          <a:xfrm>
            <a:off x="25785445" y="6078855"/>
            <a:ext cx="8630285" cy="1076325"/>
          </a:xfrm>
          <a:prstGeom prst="rect">
            <a:avLst/>
          </a:prstGeom>
          <a:noFill/>
        </p:spPr>
        <p:txBody>
          <a:bodyPr wrap="square" rtlCol="0">
            <a:spAutoFit/>
          </a:bodyPr>
          <a:p>
            <a:r>
              <a:rPr lang="zh-CN" altLang="en-US" sz="3200"/>
              <a:t>TABLE I. Experimental results of traditional A* algorithm</a:t>
            </a:r>
            <a:endParaRPr lang="zh-CN" altLang="en-US" sz="3200"/>
          </a:p>
        </p:txBody>
      </p:sp>
      <p:graphicFrame>
        <p:nvGraphicFramePr>
          <p:cNvPr id="28" name="表格 27"/>
          <p:cNvGraphicFramePr/>
          <p:nvPr>
            <p:custDataLst>
              <p:tags r:id="rId8"/>
            </p:custDataLst>
          </p:nvPr>
        </p:nvGraphicFramePr>
        <p:xfrm>
          <a:off x="25941020" y="7411720"/>
          <a:ext cx="8228965" cy="3227705"/>
        </p:xfrm>
        <a:graphic>
          <a:graphicData uri="http://schemas.openxmlformats.org/drawingml/2006/table">
            <a:tbl>
              <a:tblPr firstRow="1" bandRow="1">
                <a:tableStyleId>{5940675A-B579-460E-94D1-54222C63F5DA}</a:tableStyleId>
              </a:tblPr>
              <a:tblGrid>
                <a:gridCol w="1219200"/>
                <a:gridCol w="2133600"/>
                <a:gridCol w="3352165"/>
                <a:gridCol w="1524000"/>
              </a:tblGrid>
              <a:tr h="650875">
                <a:tc>
                  <a:txBody>
                    <a:bodyPr/>
                    <a:p>
                      <a:pPr indent="0" algn="ctr">
                        <a:buNone/>
                      </a:pPr>
                      <a:endParaRPr lang="en-US" altLang="en-US" sz="8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solidFill>
                            <a:srgbClr val="000000"/>
                          </a:solidFill>
                          <a:latin typeface="Times New Roman" panose="02020603050405020304" charset="0"/>
                          <a:cs typeface="Times New Roman" panose="02020603050405020304" charset="0"/>
                        </a:rPr>
                        <a:t>Path Length/m</a:t>
                      </a:r>
                      <a:endParaRPr lang="en-US" altLang="en-US" sz="8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solidFill>
                            <a:srgbClr val="000000"/>
                          </a:solidFill>
                          <a:latin typeface="Times New Roman" panose="02020603050405020304" charset="0"/>
                          <a:cs typeface="Times New Roman" panose="02020603050405020304" charset="0"/>
                        </a:rPr>
                        <a:t>Distance to the nearest obstacle/m</a:t>
                      </a:r>
                      <a:endParaRPr lang="en-US" altLang="en-US" sz="8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solidFill>
                            <a:srgbClr val="000000"/>
                          </a:solidFill>
                          <a:latin typeface="Times New Roman" panose="02020603050405020304" charset="0"/>
                          <a:cs typeface="Times New Roman" panose="02020603050405020304" charset="0"/>
                        </a:rPr>
                        <a:t>Running Time/s</a:t>
                      </a:r>
                      <a:endParaRPr lang="en-US" altLang="en-US" sz="8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7035">
                <a:tc>
                  <a:txBody>
                    <a:bodyPr/>
                    <a:p>
                      <a:pPr indent="0" algn="ctr">
                        <a:buNone/>
                      </a:pPr>
                      <a:r>
                        <a:rPr lang="en-US" sz="800" b="0">
                          <a:solidFill>
                            <a:srgbClr val="000000"/>
                          </a:solidFill>
                          <a:latin typeface="Times New Roman" panose="02020603050405020304" charset="0"/>
                          <a:cs typeface="Times New Roman" panose="02020603050405020304" charset="0"/>
                        </a:rPr>
                        <a:t>1</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14.03</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0.41</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162.33</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2290">
                <a:tc>
                  <a:txBody>
                    <a:bodyPr/>
                    <a:p>
                      <a:pPr indent="0" algn="ctr">
                        <a:buNone/>
                      </a:pPr>
                      <a:r>
                        <a:rPr lang="en-US" sz="800" b="0">
                          <a:solidFill>
                            <a:srgbClr val="000000"/>
                          </a:solidFill>
                          <a:latin typeface="Times New Roman" panose="02020603050405020304" charset="0"/>
                          <a:cs typeface="Times New Roman" panose="02020603050405020304" charset="0"/>
                        </a:rPr>
                        <a:t>2</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12.59</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0.47</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172.06</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2290">
                <a:tc>
                  <a:txBody>
                    <a:bodyPr/>
                    <a:p>
                      <a:pPr indent="0" algn="ctr">
                        <a:buNone/>
                      </a:pPr>
                      <a:r>
                        <a:rPr lang="en-US" sz="800" b="0">
                          <a:solidFill>
                            <a:srgbClr val="000000"/>
                          </a:solidFill>
                          <a:latin typeface="Times New Roman" panose="02020603050405020304" charset="0"/>
                          <a:cs typeface="Times New Roman" panose="02020603050405020304" charset="0"/>
                        </a:rPr>
                        <a:t>3</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13.62</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0.49</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176.24</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2925">
                <a:tc>
                  <a:txBody>
                    <a:bodyPr/>
                    <a:p>
                      <a:pPr indent="0" algn="ctr">
                        <a:buNone/>
                      </a:pPr>
                      <a:r>
                        <a:rPr lang="en-US" sz="800" b="0">
                          <a:solidFill>
                            <a:srgbClr val="000000"/>
                          </a:solidFill>
                          <a:latin typeface="Times New Roman" panose="02020603050405020304" charset="0"/>
                          <a:cs typeface="Times New Roman" panose="02020603050405020304" charset="0"/>
                        </a:rPr>
                        <a:t>4</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13.16</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0.37</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160.26</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2290">
                <a:tc>
                  <a:txBody>
                    <a:bodyPr/>
                    <a:p>
                      <a:pPr indent="0" algn="ctr">
                        <a:buNone/>
                      </a:pPr>
                      <a:r>
                        <a:rPr lang="en-US" sz="800" b="0">
                          <a:solidFill>
                            <a:srgbClr val="000000"/>
                          </a:solidFill>
                          <a:latin typeface="Times New Roman" panose="02020603050405020304" charset="0"/>
                          <a:cs typeface="Times New Roman" panose="02020603050405020304" charset="0"/>
                        </a:rPr>
                        <a:t>5</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12.15</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0.36</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158.11</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29" name="文本框 28"/>
          <p:cNvSpPr txBox="1"/>
          <p:nvPr/>
        </p:nvSpPr>
        <p:spPr>
          <a:xfrm>
            <a:off x="26048970" y="12117070"/>
            <a:ext cx="8571230" cy="6616065"/>
          </a:xfrm>
          <a:prstGeom prst="rect">
            <a:avLst/>
          </a:prstGeom>
          <a:noFill/>
        </p:spPr>
        <p:txBody>
          <a:bodyPr wrap="square" rtlCol="0">
            <a:spAutoFit/>
          </a:bodyPr>
          <a:p>
            <a:r>
              <a:rPr lang="zh-CN" altLang="en-US" sz="3600">
                <a:latin typeface="Times New Roman" panose="02020603050405020304" charset="0"/>
                <a:cs typeface="Times New Roman" panose="02020603050405020304" charset="0"/>
              </a:rPr>
              <a:t>In the same way, the improved A* algorithm is used in the same complex exhibition hall map to conduct five path planning experiments in sequence, and the same variables are controlled as the traditional A* algorithm experiment, thus ensuring the validity and accuracy of the comparison experimental data, and the specific statistics of the experimental results as shown in table II.</a:t>
            </a:r>
            <a:endParaRPr lang="zh-CN" altLang="en-US" sz="3600">
              <a:latin typeface="Times New Roman" panose="02020603050405020304" charset="0"/>
              <a:cs typeface="Times New Roman" panose="02020603050405020304" charset="0"/>
            </a:endParaRPr>
          </a:p>
          <a:p>
            <a:r>
              <a:rPr lang="zh-CN" altLang="en-US" sz="3200">
                <a:latin typeface="Times New Roman" panose="02020603050405020304" charset="0"/>
                <a:cs typeface="Times New Roman" panose="02020603050405020304" charset="0"/>
              </a:rPr>
              <a:t>TABLE II. Experimental results of the improved A* algorithm</a:t>
            </a:r>
            <a:endParaRPr lang="zh-CN" altLang="en-US" sz="3200">
              <a:latin typeface="Times New Roman" panose="02020603050405020304" charset="0"/>
              <a:cs typeface="Times New Roman" panose="02020603050405020304" charset="0"/>
            </a:endParaRPr>
          </a:p>
        </p:txBody>
      </p:sp>
      <p:graphicFrame>
        <p:nvGraphicFramePr>
          <p:cNvPr id="31" name="表格 30"/>
          <p:cNvGraphicFramePr/>
          <p:nvPr>
            <p:custDataLst>
              <p:tags r:id="rId9"/>
            </p:custDataLst>
          </p:nvPr>
        </p:nvGraphicFramePr>
        <p:xfrm>
          <a:off x="26207085" y="19738340"/>
          <a:ext cx="8133080" cy="4580890"/>
        </p:xfrm>
        <a:graphic>
          <a:graphicData uri="http://schemas.openxmlformats.org/drawingml/2006/table">
            <a:tbl>
              <a:tblPr firstRow="1" bandRow="1">
                <a:tableStyleId>{5940675A-B579-460E-94D1-54222C63F5DA}</a:tableStyleId>
              </a:tblPr>
              <a:tblGrid>
                <a:gridCol w="1204595"/>
                <a:gridCol w="2108835"/>
                <a:gridCol w="3313430"/>
                <a:gridCol w="1506220"/>
              </a:tblGrid>
              <a:tr h="923925">
                <a:tc>
                  <a:txBody>
                    <a:bodyPr/>
                    <a:p>
                      <a:pPr indent="0" algn="ctr">
                        <a:buNone/>
                      </a:pPr>
                      <a:endParaRPr lang="en-US" altLang="en-US" sz="8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solidFill>
                            <a:srgbClr val="000000"/>
                          </a:solidFill>
                          <a:latin typeface="Times New Roman" panose="02020603050405020304" charset="0"/>
                          <a:cs typeface="Times New Roman" panose="02020603050405020304" charset="0"/>
                        </a:rPr>
                        <a:t>Path Length/m</a:t>
                      </a:r>
                      <a:endParaRPr lang="en-US" altLang="en-US" sz="8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solidFill>
                            <a:srgbClr val="000000"/>
                          </a:solidFill>
                          <a:latin typeface="Times New Roman" panose="02020603050405020304" charset="0"/>
                          <a:cs typeface="Times New Roman" panose="02020603050405020304" charset="0"/>
                        </a:rPr>
                        <a:t>Distance to the nearest obstacle/m</a:t>
                      </a:r>
                      <a:endParaRPr lang="en-US" altLang="en-US" sz="8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1">
                          <a:solidFill>
                            <a:srgbClr val="000000"/>
                          </a:solidFill>
                          <a:latin typeface="Times New Roman" panose="02020603050405020304" charset="0"/>
                          <a:cs typeface="Times New Roman" panose="02020603050405020304" charset="0"/>
                        </a:rPr>
                        <a:t>Running Time/s</a:t>
                      </a:r>
                      <a:endParaRPr lang="en-US" altLang="en-US" sz="800" b="1">
                        <a:solidFill>
                          <a:srgbClr val="000000"/>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77850">
                <a:tc>
                  <a:txBody>
                    <a:bodyPr/>
                    <a:p>
                      <a:pPr indent="0" algn="ctr">
                        <a:buNone/>
                      </a:pPr>
                      <a:r>
                        <a:rPr lang="en-US" sz="800" b="0">
                          <a:latin typeface="Times New Roman" panose="02020603050405020304" charset="0"/>
                          <a:cs typeface="Times New Roman" panose="02020603050405020304" charset="0"/>
                        </a:rPr>
                        <a:t>1</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12.56</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0.27</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129.37</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68985">
                <a:tc>
                  <a:txBody>
                    <a:bodyPr/>
                    <a:p>
                      <a:pPr indent="0" algn="ctr">
                        <a:buNone/>
                      </a:pPr>
                      <a:r>
                        <a:rPr lang="en-US" sz="800" b="0">
                          <a:latin typeface="Times New Roman" panose="02020603050405020304" charset="0"/>
                          <a:cs typeface="Times New Roman" panose="02020603050405020304" charset="0"/>
                        </a:rPr>
                        <a:t>2</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12.89</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0.31</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131.42</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70255">
                <a:tc>
                  <a:txBody>
                    <a:bodyPr/>
                    <a:p>
                      <a:pPr indent="0" algn="ctr">
                        <a:buNone/>
                      </a:pPr>
                      <a:r>
                        <a:rPr lang="en-US" sz="800" b="0">
                          <a:latin typeface="Times New Roman" panose="02020603050405020304" charset="0"/>
                          <a:cs typeface="Times New Roman" panose="02020603050405020304" charset="0"/>
                        </a:rPr>
                        <a:t>3</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12.33</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0.32</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127.39</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69620">
                <a:tc>
                  <a:txBody>
                    <a:bodyPr/>
                    <a:p>
                      <a:pPr indent="0" algn="ctr">
                        <a:buNone/>
                      </a:pPr>
                      <a:r>
                        <a:rPr lang="en-US" sz="800" b="0">
                          <a:latin typeface="Times New Roman" panose="02020603050405020304" charset="0"/>
                          <a:cs typeface="Times New Roman" panose="02020603050405020304" charset="0"/>
                        </a:rPr>
                        <a:t>4</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11.92</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0.26</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125.01</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70255">
                <a:tc>
                  <a:txBody>
                    <a:bodyPr/>
                    <a:p>
                      <a:pPr indent="0" algn="ctr">
                        <a:buNone/>
                      </a:pPr>
                      <a:r>
                        <a:rPr lang="en-US" sz="800" b="0">
                          <a:latin typeface="Times New Roman" panose="02020603050405020304" charset="0"/>
                          <a:cs typeface="Times New Roman" panose="02020603050405020304" charset="0"/>
                        </a:rPr>
                        <a:t>5</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12.35</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0.24</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latin typeface="Times New Roman" panose="02020603050405020304" charset="0"/>
                          <a:cs typeface="Times New Roman" panose="02020603050405020304" charset="0"/>
                        </a:rPr>
                        <a:t>128.76</a:t>
                      </a:r>
                      <a:endParaRPr lang="en-US" altLang="en-US" sz="8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10"/>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TABLE_BEAUTIFY" val="smartTable{b4fefd20-7a83-4be8-b803-b59b24682bea}"/>
  <p:tag name="TABLE_ENDDRAG_ORIGIN_RECT" val="647*254"/>
  <p:tag name="TABLE_ENDDRAG_RECT" val="2042*583*647*254"/>
</p:tagLst>
</file>

<file path=ppt/tags/tag64.xml><?xml version="1.0" encoding="utf-8"?>
<p:tagLst xmlns:p="http://schemas.openxmlformats.org/presentationml/2006/main">
  <p:tag name="KSO_WM_UNIT_TABLE_BEAUTIFY" val="smartTable{ca3940d0-d801-44d7-ae92-a14342f97360}"/>
  <p:tag name="TABLE_ENDDRAG_ORIGIN_RECT" val="640*360"/>
  <p:tag name="TABLE_ENDDRAG_RECT" val="2069*1428*640*360"/>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5920</Words>
  <Application>WPS 演示</Application>
  <PresentationFormat>宽屏</PresentationFormat>
  <Paragraphs>130</Paragraphs>
  <Slides>1</Slides>
  <Notes>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vt:i4>
      </vt:variant>
    </vt:vector>
  </HeadingPairs>
  <TitlesOfParts>
    <vt:vector size="11" baseType="lpstr">
      <vt:lpstr>Arial</vt:lpstr>
      <vt:lpstr>宋体</vt:lpstr>
      <vt:lpstr>Wingdings</vt:lpstr>
      <vt:lpstr>微软雅黑</vt:lpstr>
      <vt:lpstr>Wingdings</vt:lpstr>
      <vt:lpstr>Calibri</vt:lpstr>
      <vt:lpstr>Arial Unicode MS</vt:lpstr>
      <vt:lpstr>Times New Roman</vt:lpstr>
      <vt:lpstr>隶书</vt:lpstr>
      <vt:lpstr>Office 主题​​</vt:lpstr>
      <vt:lpstr>空白演示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笑^O^半世</cp:lastModifiedBy>
  <cp:revision>172</cp:revision>
  <dcterms:created xsi:type="dcterms:W3CDTF">2019-06-19T02:08:00Z</dcterms:created>
  <dcterms:modified xsi:type="dcterms:W3CDTF">2022-01-06T04:00:43Z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2052-11.1.0.11194</vt:lpwstr>
  </property>
  <property fmtid="{D5CDD505-2E9C-101B-9397-08002B2CF9AE}" pid="3" name="ICV">
    <vt:lpwstr>699F9F1C6BA64844BDFE89C0A819FC6F</vt:lpwstr>
  </property>
</Properties>
</file>