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5999738" cy="43200638"/>
  <p:notesSz cx="6858000" cy="9144000"/>
  <p:defaultTextStyle>
    <a:defPPr>
      <a:defRPr lang="zh-CN"/>
    </a:defPPr>
    <a:lvl1pPr marL="0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1pPr>
    <a:lvl2pPr marL="1900809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2pPr>
    <a:lvl3pPr marL="3801618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3pPr>
    <a:lvl4pPr marL="5702427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4pPr>
    <a:lvl5pPr marL="7603236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5pPr>
    <a:lvl6pPr marL="9504045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6pPr>
    <a:lvl7pPr marL="11404854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7pPr>
    <a:lvl8pPr marL="13305663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8pPr>
    <a:lvl9pPr marL="15206472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" d="100"/>
          <a:sy n="11" d="100"/>
        </p:scale>
        <p:origin x="221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499967" y="7070108"/>
            <a:ext cx="26999804" cy="1504022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499967" y="22690338"/>
            <a:ext cx="26999804" cy="1043015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6535-565F-4881-A40F-0E86A0D3443A}" type="datetimeFigureOut">
              <a:rPr lang="zh-CN" altLang="en-US" smtClean="0"/>
              <a:t>2022/1/6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76D31-DDD2-4104-B8EC-0CA65248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9961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6535-565F-4881-A40F-0E86A0D3443A}" type="datetimeFigureOut">
              <a:rPr lang="zh-CN" altLang="en-US" smtClean="0"/>
              <a:t>2022/1/6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76D31-DDD2-4104-B8EC-0CA65248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9799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6072887" y="14490220"/>
            <a:ext cx="22917019" cy="230623406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307762" y="14490220"/>
            <a:ext cx="68315128" cy="230623406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6535-565F-4881-A40F-0E86A0D3443A}" type="datetimeFigureOut">
              <a:rPr lang="zh-CN" altLang="en-US" smtClean="0"/>
              <a:t>2022/1/6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76D31-DDD2-4104-B8EC-0CA65248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3480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6535-565F-4881-A40F-0E86A0D3443A}" type="datetimeFigureOut">
              <a:rPr lang="zh-CN" altLang="en-US" smtClean="0"/>
              <a:t>2022/1/6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76D31-DDD2-4104-B8EC-0CA65248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3747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56232" y="10770165"/>
            <a:ext cx="31049774" cy="17970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456232" y="28910433"/>
            <a:ext cx="31049774" cy="945013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6535-565F-4881-A40F-0E86A0D3443A}" type="datetimeFigureOut">
              <a:rPr lang="zh-CN" altLang="en-US" smtClean="0"/>
              <a:t>2022/1/6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76D31-DDD2-4104-B8EC-0CA65248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0409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307761" y="72441073"/>
            <a:ext cx="45613729" cy="17267255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3371487" y="72441073"/>
            <a:ext cx="45618418" cy="17267255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6535-565F-4881-A40F-0E86A0D3443A}" type="datetimeFigureOut">
              <a:rPr lang="zh-CN" altLang="en-US" smtClean="0"/>
              <a:t>2022/1/6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76D31-DDD2-4104-B8EC-0CA65248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4329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79671" y="2300037"/>
            <a:ext cx="31049774" cy="835012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479672" y="10590160"/>
            <a:ext cx="15229575" cy="51900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2479672" y="15780233"/>
            <a:ext cx="15229575" cy="2321034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8224867" y="10590160"/>
            <a:ext cx="15304578" cy="51900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8224867" y="15780233"/>
            <a:ext cx="15304578" cy="2321034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6535-565F-4881-A40F-0E86A0D3443A}" type="datetimeFigureOut">
              <a:rPr lang="zh-CN" altLang="en-US" smtClean="0"/>
              <a:t>2022/1/6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76D31-DDD2-4104-B8EC-0CA65248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6933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6535-565F-4881-A40F-0E86A0D3443A}" type="datetimeFigureOut">
              <a:rPr lang="zh-CN" altLang="en-US" smtClean="0"/>
              <a:t>2022/1/6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76D31-DDD2-4104-B8EC-0CA65248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358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6535-565F-4881-A40F-0E86A0D3443A}" type="datetimeFigureOut">
              <a:rPr lang="zh-CN" altLang="en-US" smtClean="0"/>
              <a:t>2022/1/6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76D31-DDD2-4104-B8EC-0CA65248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0132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79672" y="2880042"/>
            <a:ext cx="11610852" cy="1008014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304578" y="6220095"/>
            <a:ext cx="18224867" cy="3070045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479672" y="12960191"/>
            <a:ext cx="11610852" cy="2401035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6535-565F-4881-A40F-0E86A0D3443A}" type="datetimeFigureOut">
              <a:rPr lang="zh-CN" altLang="en-US" smtClean="0"/>
              <a:t>2022/1/6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76D31-DDD2-4104-B8EC-0CA65248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2917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79672" y="2880042"/>
            <a:ext cx="11610852" cy="1008014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5304578" y="6220095"/>
            <a:ext cx="18224867" cy="307004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479672" y="12960191"/>
            <a:ext cx="11610852" cy="2401035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6535-565F-4881-A40F-0E86A0D3443A}" type="datetimeFigureOut">
              <a:rPr lang="zh-CN" altLang="en-US" smtClean="0"/>
              <a:t>2022/1/6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76D31-DDD2-4104-B8EC-0CA65248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9143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2474982" y="2300037"/>
            <a:ext cx="31049774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474982" y="11500170"/>
            <a:ext cx="31049774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474982" y="40040594"/>
            <a:ext cx="8099941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D6535-565F-4881-A40F-0E86A0D3443A}" type="datetimeFigureOut">
              <a:rPr lang="zh-CN" altLang="en-US" smtClean="0"/>
              <a:t>2022/1/6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1924913" y="40040594"/>
            <a:ext cx="12149912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5424815" y="40040594"/>
            <a:ext cx="8099941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76D31-DDD2-4104-B8EC-0CA65248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9577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7262178" y="1302733"/>
            <a:ext cx="2062702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altLang="zh-CN" sz="8000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Research on Topology Transformation Method of Wind Turbine </a:t>
            </a:r>
            <a:r>
              <a:rPr lang="en-GB" altLang="zh-CN" sz="8000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endParaRPr lang="zh-CN" altLang="zh-CN" sz="4800" dirty="0">
              <a:effectLst/>
              <a:latin typeface="New York"/>
              <a:ea typeface="等线" panose="02010600030101010101" pitchFamily="2" charset="-122"/>
              <a:cs typeface="New York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3857278"/>
            <a:ext cx="35295840" cy="5657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200"/>
              </a:spcAft>
            </a:pPr>
            <a:r>
              <a:rPr lang="en-GB" altLang="zh-CN" sz="7200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Zhaohuang</a:t>
            </a:r>
            <a:r>
              <a:rPr lang="en-GB" altLang="zh-CN" sz="7200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Zhang, Di Gao</a:t>
            </a:r>
            <a:r>
              <a:rPr lang="en-GB" altLang="zh-CN" sz="7200" baseline="30000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*</a:t>
            </a:r>
            <a:r>
              <a:rPr lang="en-GB" altLang="zh-CN" sz="7200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,</a:t>
            </a:r>
            <a:r>
              <a:rPr lang="en-GB" altLang="zh-CN" sz="7200" dirty="0" smtClean="0">
                <a:effectLst/>
                <a:latin typeface="New York"/>
                <a:ea typeface="等线" panose="02010600030101010101" pitchFamily="2" charset="-122"/>
                <a:cs typeface="New York"/>
              </a:rPr>
              <a:t> </a:t>
            </a:r>
            <a:r>
              <a:rPr lang="en-GB" altLang="zh-CN" sz="7200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Xiaona</a:t>
            </a:r>
            <a:r>
              <a:rPr lang="en-GB" altLang="zh-CN" sz="7200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</a:t>
            </a:r>
            <a:r>
              <a:rPr lang="en-GB" altLang="zh-CN" sz="7200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Jia</a:t>
            </a:r>
            <a:r>
              <a:rPr lang="en-GB" altLang="zh-CN" sz="7200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,</a:t>
            </a:r>
            <a:r>
              <a:rPr lang="en-GB" altLang="zh-CN" sz="7200" dirty="0" smtClean="0">
                <a:effectLst/>
                <a:latin typeface="New York"/>
                <a:ea typeface="等线" panose="02010600030101010101" pitchFamily="2" charset="-122"/>
                <a:cs typeface="New York"/>
              </a:rPr>
              <a:t> </a:t>
            </a:r>
            <a:r>
              <a:rPr lang="en-GB" altLang="zh-CN" sz="7200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Yutong</a:t>
            </a:r>
            <a:r>
              <a:rPr lang="en-GB" altLang="zh-CN" sz="7200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Li, </a:t>
            </a:r>
            <a:r>
              <a:rPr lang="en-GB" altLang="zh-CN" sz="7200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Bushra</a:t>
            </a:r>
            <a:r>
              <a:rPr lang="en-GB" altLang="zh-CN" sz="7200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</a:t>
            </a:r>
            <a:r>
              <a:rPr lang="en-GB" altLang="zh-CN" sz="7200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Tabassum</a:t>
            </a:r>
            <a:endParaRPr lang="zh-CN" altLang="zh-CN" sz="7200" dirty="0" smtClean="0">
              <a:effectLst/>
              <a:latin typeface="New York"/>
              <a:ea typeface="等线" panose="02010600030101010101" pitchFamily="2" charset="-122"/>
              <a:cs typeface="New York"/>
            </a:endParaRPr>
          </a:p>
          <a:p>
            <a:pPr algn="ctr">
              <a:spcAft>
                <a:spcPts val="0"/>
              </a:spcAft>
            </a:pPr>
            <a:r>
              <a:rPr lang="en-GB" altLang="zh-CN" sz="7200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School of Energy Power and Mechanical Engineering</a:t>
            </a:r>
            <a:endParaRPr lang="zh-CN" altLang="zh-CN" sz="7200" dirty="0" smtClean="0">
              <a:effectLst/>
              <a:latin typeface="New York"/>
              <a:ea typeface="等线" panose="02010600030101010101" pitchFamily="2" charset="-122"/>
              <a:cs typeface="New York"/>
            </a:endParaRPr>
          </a:p>
          <a:p>
            <a:pPr algn="ctr">
              <a:spcAft>
                <a:spcPts val="0"/>
              </a:spcAft>
            </a:pPr>
            <a:r>
              <a:rPr lang="en-GB" altLang="zh-CN" sz="7200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North China Electric Power University</a:t>
            </a:r>
            <a:endParaRPr lang="zh-CN" altLang="zh-CN" sz="7200" dirty="0" smtClean="0">
              <a:effectLst/>
              <a:latin typeface="New York"/>
              <a:ea typeface="等线" panose="02010600030101010101" pitchFamily="2" charset="-122"/>
              <a:cs typeface="New York"/>
            </a:endParaRPr>
          </a:p>
          <a:p>
            <a:pPr algn="ctr">
              <a:spcAft>
                <a:spcPts val="0"/>
              </a:spcAft>
            </a:pPr>
            <a:r>
              <a:rPr lang="en-GB" altLang="zh-CN" sz="7200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Beijing 102206, China</a:t>
            </a:r>
            <a:endParaRPr lang="zh-CN" altLang="zh-CN" sz="7200" dirty="0" smtClean="0">
              <a:effectLst/>
              <a:latin typeface="New York"/>
              <a:ea typeface="等线" panose="02010600030101010101" pitchFamily="2" charset="-122"/>
              <a:cs typeface="New York"/>
            </a:endParaRPr>
          </a:p>
          <a:p>
            <a:pPr algn="ctr">
              <a:spcAft>
                <a:spcPts val="0"/>
              </a:spcAft>
            </a:pPr>
            <a:r>
              <a:rPr lang="en-US" altLang="zh-CN" sz="7200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*Corresponding author:</a:t>
            </a:r>
            <a:r>
              <a:rPr lang="en-US" altLang="zh-CN" sz="7200" dirty="0" smtClean="0">
                <a:effectLst/>
                <a:latin typeface="New York"/>
                <a:ea typeface="等线" panose="02010600030101010101" pitchFamily="2" charset="-122"/>
                <a:cs typeface="New York"/>
              </a:rPr>
              <a:t> </a:t>
            </a:r>
            <a:r>
              <a:rPr lang="en-US" altLang="zh-CN" sz="7200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2466594527@qq.com</a:t>
            </a:r>
            <a:endParaRPr lang="zh-CN" altLang="zh-CN" sz="7200" dirty="0">
              <a:effectLst/>
              <a:latin typeface="New York"/>
              <a:ea typeface="等线" panose="02010600030101010101" pitchFamily="2" charset="-122"/>
              <a:cs typeface="New York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135699" y="9515237"/>
            <a:ext cx="16786542" cy="20436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2720" algn="just">
              <a:spcAft>
                <a:spcPts val="1000"/>
              </a:spcAft>
            </a:pPr>
            <a:r>
              <a:rPr lang="en-GB" altLang="zh-CN" sz="5400" b="1" i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Abstract—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To expand the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database, this paper proposes a new wind turbine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based on topology theory. Firstly, the precise meaning of wind turbine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characteristics and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topology invariants are clarified. Secondly, the nonlinear mapping function of the high-order rotating surface is applied. Based on above, the non-linear mapping of the unchanged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topology structure is realized. Finally, the topological transformation of the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based on the commonly used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S809 for wind turbines is performed, and new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airfoils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of different shapes are obtained by using different transformation parameters. The XFOIL software is used to study the aerodynamic characteristics of the original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and the newly generated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. The result shows that the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obtained after the transformation may have a good performance or a poor performance simultaneously. The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obtained having a good performance can be added to the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database, whereas the one with poor performance can be optimized later to provide a basic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for the optimal design of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. This article provides a new method for wind turbine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transformation, which broadens the ideas for blade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design and optimization</a:t>
            </a:r>
            <a:r>
              <a:rPr lang="en-GB" altLang="zh-CN" sz="80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.</a:t>
            </a:r>
            <a:endParaRPr lang="zh-CN" altLang="zh-CN" sz="9600" dirty="0">
              <a:effectLst/>
              <a:latin typeface="New York"/>
              <a:ea typeface="等线" panose="02010600030101010101" pitchFamily="2" charset="-122"/>
              <a:cs typeface="New York"/>
            </a:endParaRPr>
          </a:p>
        </p:txBody>
      </p:sp>
      <p:pic>
        <p:nvPicPr>
          <p:cNvPr id="1026" name="图片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699" y="29951600"/>
            <a:ext cx="16786542" cy="12293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矩形 11"/>
          <p:cNvSpPr/>
          <p:nvPr/>
        </p:nvSpPr>
        <p:spPr>
          <a:xfrm>
            <a:off x="18783620" y="21534481"/>
            <a:ext cx="16276320" cy="20710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800"/>
              </a:spcBef>
              <a:spcAft>
                <a:spcPts val="400"/>
              </a:spcAft>
            </a:pPr>
            <a:r>
              <a:rPr lang="en-GB" altLang="zh-CN" sz="5400" b="1" cap="small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Conclusion</a:t>
            </a:r>
            <a:endParaRPr lang="zh-CN" altLang="zh-CN" sz="5400" b="1" dirty="0" smtClean="0">
              <a:effectLst/>
              <a:latin typeface="New York"/>
              <a:ea typeface="等线" panose="02010600030101010101" pitchFamily="2" charset="-122"/>
              <a:cs typeface="New York"/>
            </a:endParaRPr>
          </a:p>
          <a:p>
            <a:pPr indent="183515" algn="just">
              <a:lnSpc>
                <a:spcPct val="95000"/>
              </a:lnSpc>
              <a:spcAft>
                <a:spcPts val="600"/>
              </a:spcAft>
              <a:tabLst>
                <a:tab pos="215900" algn="l"/>
              </a:tabLst>
            </a:pP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This paper proposes a new method for wind turbine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transformation based on topology theory. Ac-cording to the topological characteristics of the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, the meaning of topological equivalence before and after the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transformation is explained and the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topo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-logical invariants of the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are defined. Based on this, the digital expression of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topology transformation is carried out through a nonlinear mapping function. The S809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is used as the base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to perform a non-linear mapping with invariable topology structure. Di-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fferent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transformation parameters are used to obtain new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airfoils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of different shapes, and XFOIL software is used to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analyze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the aerodynamic performance of the original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airfoils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and the newly generated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airfoils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. The new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obtained from the topological transformation of the original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may be a good performance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or a poor performance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. For the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with poor performance, the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performance optimization can be carried out. For the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with good performance, it can be added to the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 database to increase the sample data for the neural network optimization </a:t>
            </a:r>
            <a:r>
              <a:rPr lang="en-GB" altLang="zh-CN" sz="5400" b="1" dirty="0" err="1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airfoil</a:t>
            </a:r>
            <a:r>
              <a:rPr lang="en-GB" altLang="zh-CN" sz="5400" b="1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New York"/>
              </a:rPr>
              <a:t>. Hence, the overall research provides a new methodology for air-foil design and optimization.</a:t>
            </a:r>
            <a:endParaRPr lang="zh-CN" altLang="zh-CN" sz="5400" b="1" dirty="0">
              <a:effectLst/>
              <a:latin typeface="New York"/>
              <a:ea typeface="等线" panose="02010600030101010101" pitchFamily="2" charset="-122"/>
              <a:cs typeface="New York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25170765" y="13819884"/>
            <a:ext cx="110693234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8810572"/>
              </p:ext>
            </p:extLst>
          </p:nvPr>
        </p:nvGraphicFramePr>
        <p:xfrm>
          <a:off x="19057940" y="9515237"/>
          <a:ext cx="16002000" cy="120192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r:id="rId4" imgW="3220365" imgH="2775548" progId="Visio.Drawing.11">
                  <p:embed/>
                </p:oleObj>
              </mc:Choice>
              <mc:Fallback>
                <p:oleObj r:id="rId4" imgW="3220365" imgH="2775548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7940" y="9515237"/>
                        <a:ext cx="16002000" cy="120192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8116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449</Words>
  <Application>Microsoft Office PowerPoint</Application>
  <PresentationFormat>自定义</PresentationFormat>
  <Paragraphs>9</Paragraphs>
  <Slides>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New York</vt:lpstr>
      <vt:lpstr>等线</vt:lpstr>
      <vt:lpstr>宋体</vt:lpstr>
      <vt:lpstr>Arial</vt:lpstr>
      <vt:lpstr>Calibri</vt:lpstr>
      <vt:lpstr>Calibri Light</vt:lpstr>
      <vt:lpstr>Times New Roman</vt:lpstr>
      <vt:lpstr>Office 主题</vt:lpstr>
      <vt:lpstr>Visio.Drawing.11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Q</dc:creator>
  <cp:lastModifiedBy>Q</cp:lastModifiedBy>
  <cp:revision>1</cp:revision>
  <dcterms:created xsi:type="dcterms:W3CDTF">2022-01-06T00:31:50Z</dcterms:created>
  <dcterms:modified xsi:type="dcterms:W3CDTF">2022-01-06T00:37:54Z</dcterms:modified>
</cp:coreProperties>
</file>