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5999738" cy="46799500"/>
  <p:notesSz cx="6858000" cy="9144000"/>
  <p:defaultTextStyle>
    <a:defPPr>
      <a:defRPr lang="zh-CN"/>
    </a:defPPr>
    <a:lvl1pPr marL="0" algn="l" defTabSz="3974348" rtl="0" eaLnBrk="1" latinLnBrk="0" hangingPunct="1">
      <a:defRPr sz="7824" kern="1200">
        <a:solidFill>
          <a:schemeClr val="tx1"/>
        </a:solidFill>
        <a:latin typeface="+mn-lt"/>
        <a:ea typeface="+mn-ea"/>
        <a:cs typeface="+mn-cs"/>
      </a:defRPr>
    </a:lvl1pPr>
    <a:lvl2pPr marL="1987174" algn="l" defTabSz="3974348" rtl="0" eaLnBrk="1" latinLnBrk="0" hangingPunct="1">
      <a:defRPr sz="7824" kern="1200">
        <a:solidFill>
          <a:schemeClr val="tx1"/>
        </a:solidFill>
        <a:latin typeface="+mn-lt"/>
        <a:ea typeface="+mn-ea"/>
        <a:cs typeface="+mn-cs"/>
      </a:defRPr>
    </a:lvl2pPr>
    <a:lvl3pPr marL="3974348" algn="l" defTabSz="3974348" rtl="0" eaLnBrk="1" latinLnBrk="0" hangingPunct="1">
      <a:defRPr sz="7824" kern="1200">
        <a:solidFill>
          <a:schemeClr val="tx1"/>
        </a:solidFill>
        <a:latin typeface="+mn-lt"/>
        <a:ea typeface="+mn-ea"/>
        <a:cs typeface="+mn-cs"/>
      </a:defRPr>
    </a:lvl3pPr>
    <a:lvl4pPr marL="5961522" algn="l" defTabSz="3974348" rtl="0" eaLnBrk="1" latinLnBrk="0" hangingPunct="1">
      <a:defRPr sz="7824" kern="1200">
        <a:solidFill>
          <a:schemeClr val="tx1"/>
        </a:solidFill>
        <a:latin typeface="+mn-lt"/>
        <a:ea typeface="+mn-ea"/>
        <a:cs typeface="+mn-cs"/>
      </a:defRPr>
    </a:lvl4pPr>
    <a:lvl5pPr marL="7948696" algn="l" defTabSz="3974348" rtl="0" eaLnBrk="1" latinLnBrk="0" hangingPunct="1">
      <a:defRPr sz="7824" kern="1200">
        <a:solidFill>
          <a:schemeClr val="tx1"/>
        </a:solidFill>
        <a:latin typeface="+mn-lt"/>
        <a:ea typeface="+mn-ea"/>
        <a:cs typeface="+mn-cs"/>
      </a:defRPr>
    </a:lvl5pPr>
    <a:lvl6pPr marL="9935870" algn="l" defTabSz="3974348" rtl="0" eaLnBrk="1" latinLnBrk="0" hangingPunct="1">
      <a:defRPr sz="7824" kern="1200">
        <a:solidFill>
          <a:schemeClr val="tx1"/>
        </a:solidFill>
        <a:latin typeface="+mn-lt"/>
        <a:ea typeface="+mn-ea"/>
        <a:cs typeface="+mn-cs"/>
      </a:defRPr>
    </a:lvl6pPr>
    <a:lvl7pPr marL="11923044" algn="l" defTabSz="3974348" rtl="0" eaLnBrk="1" latinLnBrk="0" hangingPunct="1">
      <a:defRPr sz="7824" kern="1200">
        <a:solidFill>
          <a:schemeClr val="tx1"/>
        </a:solidFill>
        <a:latin typeface="+mn-lt"/>
        <a:ea typeface="+mn-ea"/>
        <a:cs typeface="+mn-cs"/>
      </a:defRPr>
    </a:lvl7pPr>
    <a:lvl8pPr marL="13910219" algn="l" defTabSz="3974348" rtl="0" eaLnBrk="1" latinLnBrk="0" hangingPunct="1">
      <a:defRPr sz="7824" kern="1200">
        <a:solidFill>
          <a:schemeClr val="tx1"/>
        </a:solidFill>
        <a:latin typeface="+mn-lt"/>
        <a:ea typeface="+mn-ea"/>
        <a:cs typeface="+mn-cs"/>
      </a:defRPr>
    </a:lvl8pPr>
    <a:lvl9pPr marL="15897393" algn="l" defTabSz="3974348" rtl="0" eaLnBrk="1" latinLnBrk="0" hangingPunct="1">
      <a:defRPr sz="7824"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 d="100"/>
          <a:sy n="10" d="100"/>
        </p:scale>
        <p:origin x="233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4499967" y="7659088"/>
            <a:ext cx="26999804" cy="16293159"/>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4499967" y="24580574"/>
            <a:ext cx="26999804" cy="1129904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57D5FA3-E3EC-49EA-9C7B-48C60DCC9240}" type="datetimeFigureOut">
              <a:rPr lang="zh-CN" altLang="en-US" smtClean="0"/>
              <a:t>2022/1/6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7207BE4-E61E-4B58-88F3-2D8DE61D4FE0}" type="slidenum">
              <a:rPr lang="zh-CN" altLang="en-US" smtClean="0"/>
              <a:t>‹#›</a:t>
            </a:fld>
            <a:endParaRPr lang="zh-CN" altLang="en-US"/>
          </a:p>
        </p:txBody>
      </p:sp>
    </p:spTree>
    <p:extLst>
      <p:ext uri="{BB962C8B-B14F-4D97-AF65-F5344CB8AC3E}">
        <p14:creationId xmlns:p14="http://schemas.microsoft.com/office/powerpoint/2010/main" val="2759546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57D5FA3-E3EC-49EA-9C7B-48C60DCC9240}" type="datetimeFigureOut">
              <a:rPr lang="zh-CN" altLang="en-US" smtClean="0"/>
              <a:t>2022/1/6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7207BE4-E61E-4B58-88F3-2D8DE61D4FE0}" type="slidenum">
              <a:rPr lang="zh-CN" altLang="en-US" smtClean="0"/>
              <a:t>‹#›</a:t>
            </a:fld>
            <a:endParaRPr lang="zh-CN" altLang="en-US"/>
          </a:p>
        </p:txBody>
      </p:sp>
    </p:spTree>
    <p:extLst>
      <p:ext uri="{BB962C8B-B14F-4D97-AF65-F5344CB8AC3E}">
        <p14:creationId xmlns:p14="http://schemas.microsoft.com/office/powerpoint/2010/main" val="4171327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6072887" y="17008155"/>
            <a:ext cx="22917019" cy="270635442"/>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7307762" y="17008155"/>
            <a:ext cx="68315128" cy="270635442"/>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57D5FA3-E3EC-49EA-9C7B-48C60DCC9240}" type="datetimeFigureOut">
              <a:rPr lang="zh-CN" altLang="en-US" smtClean="0"/>
              <a:t>2022/1/6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7207BE4-E61E-4B58-88F3-2D8DE61D4FE0}" type="slidenum">
              <a:rPr lang="zh-CN" altLang="en-US" smtClean="0"/>
              <a:t>‹#›</a:t>
            </a:fld>
            <a:endParaRPr lang="zh-CN" altLang="en-US"/>
          </a:p>
        </p:txBody>
      </p:sp>
    </p:spTree>
    <p:extLst>
      <p:ext uri="{BB962C8B-B14F-4D97-AF65-F5344CB8AC3E}">
        <p14:creationId xmlns:p14="http://schemas.microsoft.com/office/powerpoint/2010/main" val="3315330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57D5FA3-E3EC-49EA-9C7B-48C60DCC9240}" type="datetimeFigureOut">
              <a:rPr lang="zh-CN" altLang="en-US" smtClean="0"/>
              <a:t>2022/1/6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7207BE4-E61E-4B58-88F3-2D8DE61D4FE0}" type="slidenum">
              <a:rPr lang="zh-CN" altLang="en-US" smtClean="0"/>
              <a:t>‹#›</a:t>
            </a:fld>
            <a:endParaRPr lang="zh-CN" altLang="en-US"/>
          </a:p>
        </p:txBody>
      </p:sp>
    </p:spTree>
    <p:extLst>
      <p:ext uri="{BB962C8B-B14F-4D97-AF65-F5344CB8AC3E}">
        <p14:creationId xmlns:p14="http://schemas.microsoft.com/office/powerpoint/2010/main" val="1969805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2456232" y="11667382"/>
            <a:ext cx="31049774" cy="19467289"/>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2456232" y="31318839"/>
            <a:ext cx="31049774" cy="102373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D57D5FA3-E3EC-49EA-9C7B-48C60DCC9240}" type="datetimeFigureOut">
              <a:rPr lang="zh-CN" altLang="en-US" smtClean="0"/>
              <a:t>2022/1/6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7207BE4-E61E-4B58-88F3-2D8DE61D4FE0}" type="slidenum">
              <a:rPr lang="zh-CN" altLang="en-US" smtClean="0"/>
              <a:t>‹#›</a:t>
            </a:fld>
            <a:endParaRPr lang="zh-CN" altLang="en-US"/>
          </a:p>
        </p:txBody>
      </p:sp>
    </p:spTree>
    <p:extLst>
      <p:ext uri="{BB962C8B-B14F-4D97-AF65-F5344CB8AC3E}">
        <p14:creationId xmlns:p14="http://schemas.microsoft.com/office/powerpoint/2010/main" val="226391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7307761" y="85019092"/>
            <a:ext cx="45613729" cy="20262450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53371487" y="85019092"/>
            <a:ext cx="45618418" cy="20262450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57D5FA3-E3EC-49EA-9C7B-48C60DCC9240}" type="datetimeFigureOut">
              <a:rPr lang="zh-CN" altLang="en-US" smtClean="0"/>
              <a:t>2022/1/6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7207BE4-E61E-4B58-88F3-2D8DE61D4FE0}" type="slidenum">
              <a:rPr lang="zh-CN" altLang="en-US" smtClean="0"/>
              <a:t>‹#›</a:t>
            </a:fld>
            <a:endParaRPr lang="zh-CN" altLang="en-US"/>
          </a:p>
        </p:txBody>
      </p:sp>
    </p:spTree>
    <p:extLst>
      <p:ext uri="{BB962C8B-B14F-4D97-AF65-F5344CB8AC3E}">
        <p14:creationId xmlns:p14="http://schemas.microsoft.com/office/powerpoint/2010/main" val="3976254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2479671" y="2491644"/>
            <a:ext cx="31049774" cy="9045740"/>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2479672" y="11472381"/>
            <a:ext cx="15229575" cy="56224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2479672" y="17094818"/>
            <a:ext cx="15229575" cy="2514390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18224867" y="11472381"/>
            <a:ext cx="15304578" cy="56224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18224867" y="17094818"/>
            <a:ext cx="15304578" cy="2514390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57D5FA3-E3EC-49EA-9C7B-48C60DCC9240}" type="datetimeFigureOut">
              <a:rPr lang="zh-CN" altLang="en-US" smtClean="0"/>
              <a:t>2022/1/6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7207BE4-E61E-4B58-88F3-2D8DE61D4FE0}" type="slidenum">
              <a:rPr lang="zh-CN" altLang="en-US" smtClean="0"/>
              <a:t>‹#›</a:t>
            </a:fld>
            <a:endParaRPr lang="zh-CN" altLang="en-US"/>
          </a:p>
        </p:txBody>
      </p:sp>
    </p:spTree>
    <p:extLst>
      <p:ext uri="{BB962C8B-B14F-4D97-AF65-F5344CB8AC3E}">
        <p14:creationId xmlns:p14="http://schemas.microsoft.com/office/powerpoint/2010/main" val="718358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57D5FA3-E3EC-49EA-9C7B-48C60DCC9240}" type="datetimeFigureOut">
              <a:rPr lang="zh-CN" altLang="en-US" smtClean="0"/>
              <a:t>2022/1/6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7207BE4-E61E-4B58-88F3-2D8DE61D4FE0}" type="slidenum">
              <a:rPr lang="zh-CN" altLang="en-US" smtClean="0"/>
              <a:t>‹#›</a:t>
            </a:fld>
            <a:endParaRPr lang="zh-CN" altLang="en-US"/>
          </a:p>
        </p:txBody>
      </p:sp>
    </p:spTree>
    <p:extLst>
      <p:ext uri="{BB962C8B-B14F-4D97-AF65-F5344CB8AC3E}">
        <p14:creationId xmlns:p14="http://schemas.microsoft.com/office/powerpoint/2010/main" val="685201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57D5FA3-E3EC-49EA-9C7B-48C60DCC9240}" type="datetimeFigureOut">
              <a:rPr lang="zh-CN" altLang="en-US" smtClean="0"/>
              <a:t>2022/1/6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7207BE4-E61E-4B58-88F3-2D8DE61D4FE0}" type="slidenum">
              <a:rPr lang="zh-CN" altLang="en-US" smtClean="0"/>
              <a:t>‹#›</a:t>
            </a:fld>
            <a:endParaRPr lang="zh-CN" altLang="en-US"/>
          </a:p>
        </p:txBody>
      </p:sp>
    </p:spTree>
    <p:extLst>
      <p:ext uri="{BB962C8B-B14F-4D97-AF65-F5344CB8AC3E}">
        <p14:creationId xmlns:p14="http://schemas.microsoft.com/office/powerpoint/2010/main" val="2466288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2479672" y="3119967"/>
            <a:ext cx="11610852" cy="10919883"/>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15304578" y="6738265"/>
            <a:ext cx="18224867" cy="3325797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2479672" y="14039850"/>
            <a:ext cx="11610852" cy="2601055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57D5FA3-E3EC-49EA-9C7B-48C60DCC9240}" type="datetimeFigureOut">
              <a:rPr lang="zh-CN" altLang="en-US" smtClean="0"/>
              <a:t>2022/1/6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7207BE4-E61E-4B58-88F3-2D8DE61D4FE0}" type="slidenum">
              <a:rPr lang="zh-CN" altLang="en-US" smtClean="0"/>
              <a:t>‹#›</a:t>
            </a:fld>
            <a:endParaRPr lang="zh-CN" altLang="en-US"/>
          </a:p>
        </p:txBody>
      </p:sp>
    </p:spTree>
    <p:extLst>
      <p:ext uri="{BB962C8B-B14F-4D97-AF65-F5344CB8AC3E}">
        <p14:creationId xmlns:p14="http://schemas.microsoft.com/office/powerpoint/2010/main" val="89507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479672" y="3119967"/>
            <a:ext cx="11610852" cy="10919883"/>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5304578" y="6738265"/>
            <a:ext cx="18224867" cy="3325797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479672" y="14039850"/>
            <a:ext cx="11610852" cy="2601055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D57D5FA3-E3EC-49EA-9C7B-48C60DCC9240}" type="datetimeFigureOut">
              <a:rPr lang="zh-CN" altLang="en-US" smtClean="0"/>
              <a:t>2022/1/6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7207BE4-E61E-4B58-88F3-2D8DE61D4FE0}" type="slidenum">
              <a:rPr lang="zh-CN" altLang="en-US" smtClean="0"/>
              <a:t>‹#›</a:t>
            </a:fld>
            <a:endParaRPr lang="zh-CN" altLang="en-US"/>
          </a:p>
        </p:txBody>
      </p:sp>
    </p:spTree>
    <p:extLst>
      <p:ext uri="{BB962C8B-B14F-4D97-AF65-F5344CB8AC3E}">
        <p14:creationId xmlns:p14="http://schemas.microsoft.com/office/powerpoint/2010/main" val="2850424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2474982" y="2491644"/>
            <a:ext cx="31049774" cy="904574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2474982" y="12458200"/>
            <a:ext cx="31049774" cy="2969385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2474982" y="43376207"/>
            <a:ext cx="8099941" cy="2491640"/>
          </a:xfrm>
          <a:prstGeom prst="rect">
            <a:avLst/>
          </a:prstGeom>
        </p:spPr>
        <p:txBody>
          <a:bodyPr vert="horz" lIns="91440" tIns="45720" rIns="91440" bIns="45720" rtlCol="0" anchor="ctr"/>
          <a:lstStyle>
            <a:lvl1pPr algn="l">
              <a:defRPr sz="1200">
                <a:solidFill>
                  <a:schemeClr val="tx1">
                    <a:tint val="75000"/>
                  </a:schemeClr>
                </a:solidFill>
              </a:defRPr>
            </a:lvl1pPr>
          </a:lstStyle>
          <a:p>
            <a:fld id="{D57D5FA3-E3EC-49EA-9C7B-48C60DCC9240}" type="datetimeFigureOut">
              <a:rPr lang="zh-CN" altLang="en-US" smtClean="0"/>
              <a:t>2022/1/6</a:t>
            </a:fld>
            <a:endParaRPr lang="zh-CN" altLang="en-US"/>
          </a:p>
        </p:txBody>
      </p:sp>
      <p:sp>
        <p:nvSpPr>
          <p:cNvPr id="5" name="页脚占位符 4"/>
          <p:cNvSpPr>
            <a:spLocks noGrp="1"/>
          </p:cNvSpPr>
          <p:nvPr>
            <p:ph type="ftr" sz="quarter" idx="3"/>
          </p:nvPr>
        </p:nvSpPr>
        <p:spPr>
          <a:xfrm>
            <a:off x="11924913" y="43376207"/>
            <a:ext cx="12149912" cy="249164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25424815" y="43376207"/>
            <a:ext cx="8099941" cy="2491640"/>
          </a:xfrm>
          <a:prstGeom prst="rect">
            <a:avLst/>
          </a:prstGeom>
        </p:spPr>
        <p:txBody>
          <a:bodyPr vert="horz" lIns="91440" tIns="45720" rIns="91440" bIns="45720" rtlCol="0" anchor="ctr"/>
          <a:lstStyle>
            <a:lvl1pPr algn="r">
              <a:defRPr sz="1200">
                <a:solidFill>
                  <a:schemeClr val="tx1">
                    <a:tint val="75000"/>
                  </a:schemeClr>
                </a:solidFill>
              </a:defRPr>
            </a:lvl1pPr>
          </a:lstStyle>
          <a:p>
            <a:fld id="{07207BE4-E61E-4B58-88F3-2D8DE61D4FE0}" type="slidenum">
              <a:rPr lang="zh-CN" altLang="en-US" smtClean="0"/>
              <a:t>‹#›</a:t>
            </a:fld>
            <a:endParaRPr lang="zh-CN" altLang="en-US"/>
          </a:p>
        </p:txBody>
      </p:sp>
    </p:spTree>
    <p:extLst>
      <p:ext uri="{BB962C8B-B14F-4D97-AF65-F5344CB8AC3E}">
        <p14:creationId xmlns:p14="http://schemas.microsoft.com/office/powerpoint/2010/main" val="37011772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4267200" y="1227512"/>
            <a:ext cx="27838400" cy="2554545"/>
          </a:xfrm>
          <a:prstGeom prst="rect">
            <a:avLst/>
          </a:prstGeom>
        </p:spPr>
        <p:txBody>
          <a:bodyPr wrap="square">
            <a:spAutoFit/>
          </a:bodyPr>
          <a:lstStyle/>
          <a:p>
            <a:pPr algn="ctr"/>
            <a:r>
              <a:rPr lang="zh-CN" altLang="en-US" sz="8000" dirty="0" smtClean="0"/>
              <a:t>Design and Implementation of Chinese Teaching Resources Optimal Allocation Platform Based on Big Data Technology</a:t>
            </a:r>
            <a:endParaRPr lang="zh-CN" altLang="en-US" sz="8000" dirty="0"/>
          </a:p>
        </p:txBody>
      </p:sp>
      <p:sp>
        <p:nvSpPr>
          <p:cNvPr id="9" name="矩形 8"/>
          <p:cNvSpPr/>
          <p:nvPr/>
        </p:nvSpPr>
        <p:spPr>
          <a:xfrm>
            <a:off x="9448800" y="4470401"/>
            <a:ext cx="17549813" cy="4524315"/>
          </a:xfrm>
          <a:prstGeom prst="rect">
            <a:avLst/>
          </a:prstGeom>
        </p:spPr>
        <p:txBody>
          <a:bodyPr wrap="square">
            <a:spAutoFit/>
          </a:bodyPr>
          <a:lstStyle/>
          <a:p>
            <a:pPr algn="ctr"/>
            <a:r>
              <a:rPr lang="zh-CN" altLang="en-US" sz="7200" b="1" dirty="0" smtClean="0"/>
              <a:t>Dan Fan</a:t>
            </a:r>
          </a:p>
          <a:p>
            <a:pPr algn="ctr"/>
            <a:r>
              <a:rPr lang="zh-CN" altLang="en-US" sz="7200" b="1" dirty="0" smtClean="0"/>
              <a:t>Lanzhou Jiaotong University, Lanzhou, Gansu 730070, China</a:t>
            </a:r>
          </a:p>
          <a:p>
            <a:pPr algn="ctr"/>
            <a:r>
              <a:rPr lang="zh-CN" altLang="en-US" sz="7200" b="1" dirty="0" smtClean="0"/>
              <a:t>Fdd1078352791@163.Com</a:t>
            </a:r>
            <a:endParaRPr lang="zh-CN" altLang="en-US" sz="7200" b="1" dirty="0"/>
          </a:p>
        </p:txBody>
      </p:sp>
      <p:sp>
        <p:nvSpPr>
          <p:cNvPr id="12" name="矩形 11"/>
          <p:cNvSpPr/>
          <p:nvPr/>
        </p:nvSpPr>
        <p:spPr>
          <a:xfrm>
            <a:off x="1582738" y="9683060"/>
            <a:ext cx="33164462" cy="9233297"/>
          </a:xfrm>
          <a:prstGeom prst="rect">
            <a:avLst/>
          </a:prstGeom>
        </p:spPr>
        <p:txBody>
          <a:bodyPr wrap="square">
            <a:spAutoFit/>
          </a:bodyPr>
          <a:lstStyle/>
          <a:p>
            <a:pPr algn="just"/>
            <a:r>
              <a:rPr lang="zh-CN" altLang="en-US" sz="5400" b="1" dirty="0" smtClean="0">
                <a:latin typeface="Times New Roman" panose="02020603050405020304" pitchFamily="18" charset="0"/>
                <a:cs typeface="Times New Roman" panose="02020603050405020304" pitchFamily="18" charset="0"/>
              </a:rPr>
              <a:t>Abstract—Modern Chinese is a professional basic course for Chinese language and literature majors in colleges and universities in China, which plays an important role in the whole major. Chinese language and literature majors talk about professional innovation, professional teaching reform and curriculum integration, which can't be separated from modern Chinese. With its many advantages, big data technology has gradually penetrated and changed all aspects of society, and has expanded from the field of science and technology to the field of education, thus having a certain impact on the university education management system. The classification mining algorithm is used to mine and analyze the data, and the rules and patterns of users' access to curriculum resources are obtained. Collaborative filtering technology and data mining technology are used to match learners' characteristics with online learning resources. Experiments show that compared with the traditional management platform, the optimized management platform can significantly improve the efficiency of users accessing curriculum resources and the utilization rate of curriculum resources.</a:t>
            </a:r>
            <a:endParaRPr lang="zh-CN" altLang="en-US" sz="5400" b="1" dirty="0">
              <a:latin typeface="Times New Roman" panose="02020603050405020304" pitchFamily="18" charset="0"/>
              <a:cs typeface="Times New Roman" panose="02020603050405020304" pitchFamily="18" charset="0"/>
            </a:endParaRPr>
          </a:p>
        </p:txBody>
      </p:sp>
      <p:pic>
        <p:nvPicPr>
          <p:cNvPr id="13" name="图片 12"/>
          <p:cNvPicPr/>
          <p:nvPr/>
        </p:nvPicPr>
        <p:blipFill>
          <a:blip r:embed="rId2"/>
          <a:stretch>
            <a:fillRect/>
          </a:stretch>
        </p:blipFill>
        <p:spPr>
          <a:xfrm>
            <a:off x="1582737" y="19604701"/>
            <a:ext cx="15587661" cy="8017646"/>
          </a:xfrm>
          <a:prstGeom prst="rect">
            <a:avLst/>
          </a:prstGeom>
          <a:noFill/>
          <a:ln>
            <a:noFill/>
          </a:ln>
        </p:spPr>
      </p:pic>
      <p:pic>
        <p:nvPicPr>
          <p:cNvPr id="14" name="图片 13"/>
          <p:cNvPicPr/>
          <p:nvPr/>
        </p:nvPicPr>
        <p:blipFill>
          <a:blip r:embed="rId3"/>
          <a:stretch>
            <a:fillRect/>
          </a:stretch>
        </p:blipFill>
        <p:spPr>
          <a:xfrm>
            <a:off x="17170400" y="19604702"/>
            <a:ext cx="17576799" cy="16463298"/>
          </a:xfrm>
          <a:prstGeom prst="rect">
            <a:avLst/>
          </a:prstGeom>
          <a:noFill/>
          <a:ln>
            <a:noFill/>
          </a:ln>
        </p:spPr>
      </p:pic>
      <p:sp>
        <p:nvSpPr>
          <p:cNvPr id="18" name="矩形 17"/>
          <p:cNvSpPr/>
          <p:nvPr/>
        </p:nvSpPr>
        <p:spPr>
          <a:xfrm>
            <a:off x="1582738" y="37256671"/>
            <a:ext cx="33164461" cy="7986802"/>
          </a:xfrm>
          <a:prstGeom prst="rect">
            <a:avLst/>
          </a:prstGeom>
        </p:spPr>
        <p:txBody>
          <a:bodyPr wrap="square">
            <a:spAutoFit/>
          </a:bodyPr>
          <a:lstStyle/>
          <a:p>
            <a:pPr indent="183515" algn="just">
              <a:lnSpc>
                <a:spcPct val="95000"/>
              </a:lnSpc>
              <a:spcAft>
                <a:spcPts val="600"/>
              </a:spcAft>
            </a:pPr>
            <a:r>
              <a:rPr lang="en-GB" altLang="zh-CN" sz="5400" b="1" dirty="0">
                <a:solidFill>
                  <a:srgbClr val="000000"/>
                </a:solidFill>
                <a:latin typeface="Times New Roman" panose="02020603050405020304" pitchFamily="18" charset="0"/>
                <a:cs typeface="Times New Roman" panose="02020603050405020304" pitchFamily="18" charset="0"/>
              </a:rPr>
              <a:t>With the development of the times, Chinese teaching resources are also on the rise, especially the application of new media and network technology has provided abundant teaching resources for current Chinese teaching. Under the new situation, it has become an inevitable trend for universities to use big data technology to optimize the allocation of Chinese teaching resources. We must correctly understand the positive role of big data technology, establish the application concept of big data education management, and speed up the establishment of a platform for optimizing the allocation of Chinese teaching resources. The future smart cloud education platform is bound to develop in an increasingly diversified and innovative direction. As vocational education practitioners, they should constantly consolidate their business foundation, dare to break through the bottleneck of traditional education, and develop intelligent tutorials with a more forward-looking perspective, so as to cultivate more high-quality comprehensive talents with practical application ability for the country.</a:t>
            </a:r>
            <a:endParaRPr lang="zh-CN" altLang="zh-CN" sz="5400" b="1" dirty="0">
              <a:latin typeface="Calibri" panose="020F0502020204030204" pitchFamily="34" charset="0"/>
              <a:cs typeface="Times New Roman" panose="02020603050405020304" pitchFamily="18" charset="0"/>
            </a:endParaRPr>
          </a:p>
        </p:txBody>
      </p:sp>
      <p:sp>
        <p:nvSpPr>
          <p:cNvPr id="22" name="矩形 21"/>
          <p:cNvSpPr/>
          <p:nvPr/>
        </p:nvSpPr>
        <p:spPr>
          <a:xfrm>
            <a:off x="-1320800" y="36068000"/>
            <a:ext cx="10769600" cy="923330"/>
          </a:xfrm>
          <a:prstGeom prst="rect">
            <a:avLst/>
          </a:prstGeom>
        </p:spPr>
        <p:txBody>
          <a:bodyPr wrap="square">
            <a:spAutoFit/>
          </a:bodyPr>
          <a:lstStyle/>
          <a:p>
            <a:pPr lvl="0" algn="ctr">
              <a:spcBef>
                <a:spcPts val="800"/>
              </a:spcBef>
              <a:spcAft>
                <a:spcPts val="400"/>
              </a:spcAft>
            </a:pPr>
            <a:r>
              <a:rPr lang="en-GB" altLang="zh-CN" sz="5400" b="1" cap="small" dirty="0" smtClean="0">
                <a:effectLst/>
                <a:latin typeface="Times New Roman" panose="02020603050405020304" pitchFamily="18" charset="0"/>
                <a:ea typeface="等线" panose="02010600030101010101" pitchFamily="2" charset="-122"/>
                <a:cs typeface="New York"/>
              </a:rPr>
              <a:t>Conclusion</a:t>
            </a:r>
            <a:endParaRPr lang="zh-CN" altLang="zh-CN" sz="5400" b="1" dirty="0">
              <a:effectLst/>
              <a:latin typeface="New York"/>
              <a:ea typeface="等线" panose="02010600030101010101" pitchFamily="2" charset="-122"/>
              <a:cs typeface="New York"/>
            </a:endParaRPr>
          </a:p>
        </p:txBody>
      </p:sp>
      <p:pic>
        <p:nvPicPr>
          <p:cNvPr id="23" name="图片 22"/>
          <p:cNvPicPr/>
          <p:nvPr/>
        </p:nvPicPr>
        <p:blipFill>
          <a:blip r:embed="rId4"/>
          <a:stretch>
            <a:fillRect/>
          </a:stretch>
        </p:blipFill>
        <p:spPr>
          <a:xfrm>
            <a:off x="1582738" y="29076358"/>
            <a:ext cx="15587661" cy="6726302"/>
          </a:xfrm>
          <a:prstGeom prst="rect">
            <a:avLst/>
          </a:prstGeom>
          <a:noFill/>
          <a:ln>
            <a:noFill/>
          </a:ln>
        </p:spPr>
      </p:pic>
      <p:pic>
        <p:nvPicPr>
          <p:cNvPr id="24" name="图片 23"/>
          <p:cNvPicPr>
            <a:picLocks noChangeAspect="1"/>
          </p:cNvPicPr>
          <p:nvPr/>
        </p:nvPicPr>
        <p:blipFill>
          <a:blip r:embed="rId5"/>
          <a:stretch>
            <a:fillRect/>
          </a:stretch>
        </p:blipFill>
        <p:spPr>
          <a:xfrm>
            <a:off x="430617" y="4572001"/>
            <a:ext cx="7673166" cy="2948110"/>
          </a:xfrm>
          <a:prstGeom prst="rect">
            <a:avLst/>
          </a:prstGeom>
        </p:spPr>
      </p:pic>
    </p:spTree>
    <p:extLst>
      <p:ext uri="{BB962C8B-B14F-4D97-AF65-F5344CB8AC3E}">
        <p14:creationId xmlns:p14="http://schemas.microsoft.com/office/powerpoint/2010/main" val="93365763"/>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386</Words>
  <Application>Microsoft Office PowerPoint</Application>
  <PresentationFormat>自定义</PresentationFormat>
  <Paragraphs>7</Paragraphs>
  <Slides>1</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vt:i4>
      </vt:variant>
    </vt:vector>
  </HeadingPairs>
  <TitlesOfParts>
    <vt:vector size="9" baseType="lpstr">
      <vt:lpstr>New York</vt:lpstr>
      <vt:lpstr>等线</vt:lpstr>
      <vt:lpstr>宋体</vt:lpstr>
      <vt:lpstr>Arial</vt:lpstr>
      <vt:lpstr>Calibri</vt:lpstr>
      <vt:lpstr>Calibri Light</vt:lpstr>
      <vt:lpstr>Times New Roman</vt:lpstr>
      <vt:lpstr>Office 主题</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Q</dc:creator>
  <cp:lastModifiedBy>Q</cp:lastModifiedBy>
  <cp:revision>2</cp:revision>
  <dcterms:created xsi:type="dcterms:W3CDTF">2022-01-06T00:38:56Z</dcterms:created>
  <dcterms:modified xsi:type="dcterms:W3CDTF">2022-01-06T00:52:06Z</dcterms:modified>
</cp:coreProperties>
</file>